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261" r:id="rId3"/>
    <p:sldId id="673" r:id="rId4"/>
    <p:sldId id="674" r:id="rId5"/>
    <p:sldId id="675" r:id="rId6"/>
    <p:sldId id="678" r:id="rId7"/>
    <p:sldId id="642" r:id="rId8"/>
    <p:sldId id="645" r:id="rId9"/>
    <p:sldId id="664" r:id="rId10"/>
    <p:sldId id="665" r:id="rId11"/>
    <p:sldId id="663" r:id="rId12"/>
    <p:sldId id="652" r:id="rId13"/>
    <p:sldId id="658" r:id="rId14"/>
    <p:sldId id="662" r:id="rId15"/>
    <p:sldId id="659" r:id="rId16"/>
    <p:sldId id="660" r:id="rId17"/>
    <p:sldId id="661" r:id="rId18"/>
    <p:sldId id="653" r:id="rId19"/>
    <p:sldId id="654" r:id="rId20"/>
    <p:sldId id="655" r:id="rId21"/>
    <p:sldId id="671" r:id="rId22"/>
    <p:sldId id="644" r:id="rId23"/>
    <p:sldId id="639" r:id="rId24"/>
    <p:sldId id="666" r:id="rId25"/>
    <p:sldId id="667" r:id="rId26"/>
    <p:sldId id="668" r:id="rId27"/>
    <p:sldId id="670" r:id="rId28"/>
    <p:sldId id="672" r:id="rId29"/>
    <p:sldId id="646" r:id="rId30"/>
    <p:sldId id="647" r:id="rId31"/>
    <p:sldId id="684" r:id="rId32"/>
    <p:sldId id="679" r:id="rId33"/>
    <p:sldId id="680" r:id="rId34"/>
    <p:sldId id="681" r:id="rId35"/>
    <p:sldId id="650" r:id="rId36"/>
    <p:sldId id="651" r:id="rId37"/>
    <p:sldId id="694" r:id="rId38"/>
    <p:sldId id="690" r:id="rId39"/>
    <p:sldId id="691" r:id="rId40"/>
    <p:sldId id="692" r:id="rId41"/>
    <p:sldId id="693" r:id="rId42"/>
    <p:sldId id="698" r:id="rId43"/>
    <p:sldId id="695" r:id="rId44"/>
    <p:sldId id="696" r:id="rId45"/>
    <p:sldId id="697" r:id="rId46"/>
    <p:sldId id="649" r:id="rId47"/>
    <p:sldId id="640" r:id="rId48"/>
    <p:sldId id="699" r:id="rId49"/>
    <p:sldId id="689" r:id="rId50"/>
    <p:sldId id="685" r:id="rId51"/>
    <p:sldId id="687" r:id="rId52"/>
    <p:sldId id="688" r:id="rId53"/>
    <p:sldId id="323" r:id="rId54"/>
    <p:sldId id="62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3AD"/>
    <a:srgbClr val="CDDFE5"/>
    <a:srgbClr val="E3E1B7"/>
    <a:srgbClr val="F0EFD9"/>
    <a:srgbClr val="EBEBD1"/>
    <a:srgbClr val="E2E4D4"/>
    <a:srgbClr val="FBF9D9"/>
    <a:srgbClr val="EFFDFF"/>
    <a:srgbClr val="D4F9FE"/>
    <a:srgbClr val="969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3697" autoAdjust="0"/>
  </p:normalViewPr>
  <p:slideViewPr>
    <p:cSldViewPr snapToGrid="0">
      <p:cViewPr varScale="1">
        <p:scale>
          <a:sx n="100" d="100"/>
          <a:sy n="100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67043-1ED9-4280-B30D-13F4B4DE324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4BD96-1AF7-4450-99A7-A00EE4A95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onvolutional-neural-networks-explained-how-to-successfully-classify-images-in-python-df829d4ba761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Convolutional Neural Networks Explained - How To Successfully Classify Images in Python | Towards Data Science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4BD96-1AF7-4450-99A7-A00EE4A958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0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4689AE-CB4D-5E97-1D4C-63AB686A07C3}"/>
              </a:ext>
            </a:extLst>
          </p:cNvPr>
          <p:cNvSpPr/>
          <p:nvPr userDrawn="1"/>
        </p:nvSpPr>
        <p:spPr>
          <a:xfrm>
            <a:off x="0" y="-42532"/>
            <a:ext cx="12192000" cy="6900532"/>
          </a:xfrm>
          <a:prstGeom prst="rect">
            <a:avLst/>
          </a:prstGeom>
          <a:solidFill>
            <a:srgbClr val="E3E1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873A6-FC85-F129-0FF3-6D9468FF2A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469578"/>
            <a:ext cx="11073384" cy="1073839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CS302 –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6E857-2B66-8433-D469-E0F15F210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515" y="4178110"/>
            <a:ext cx="1025956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A29F4-108E-4774-317D-15F8F3E82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84" y="351116"/>
            <a:ext cx="1722032" cy="1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6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8D9B-387D-38BF-CFF6-74C54DBC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FC8C8-5343-9FD0-1205-5ED3586D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01AF-A25D-1B2E-85CC-A8223D7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F6999-1A20-3F30-1A01-EF7DEE43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003C-3203-B1B0-D7FA-247447BB0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7813-20CF-6AD1-51DD-95ACB0B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6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F40D-520F-F4CA-0576-5338E057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  <a:custGeom>
            <a:avLst/>
            <a:gdLst>
              <a:gd name="csX0" fmla="*/ 0 w 11825846"/>
              <a:gd name="csY0" fmla="*/ 0 h 689708"/>
              <a:gd name="csX1" fmla="*/ 709551 w 11825846"/>
              <a:gd name="csY1" fmla="*/ 0 h 689708"/>
              <a:gd name="csX2" fmla="*/ 1300843 w 11825846"/>
              <a:gd name="csY2" fmla="*/ 0 h 689708"/>
              <a:gd name="csX3" fmla="*/ 1655618 w 11825846"/>
              <a:gd name="csY3" fmla="*/ 0 h 689708"/>
              <a:gd name="csX4" fmla="*/ 2128652 w 11825846"/>
              <a:gd name="csY4" fmla="*/ 0 h 689708"/>
              <a:gd name="csX5" fmla="*/ 2601686 w 11825846"/>
              <a:gd name="csY5" fmla="*/ 0 h 689708"/>
              <a:gd name="csX6" fmla="*/ 2838203 w 11825846"/>
              <a:gd name="csY6" fmla="*/ 0 h 689708"/>
              <a:gd name="csX7" fmla="*/ 3666012 w 11825846"/>
              <a:gd name="csY7" fmla="*/ 0 h 689708"/>
              <a:gd name="csX8" fmla="*/ 4020788 w 11825846"/>
              <a:gd name="csY8" fmla="*/ 0 h 689708"/>
              <a:gd name="csX9" fmla="*/ 4848597 w 11825846"/>
              <a:gd name="csY9" fmla="*/ 0 h 689708"/>
              <a:gd name="csX10" fmla="*/ 5439889 w 11825846"/>
              <a:gd name="csY10" fmla="*/ 0 h 689708"/>
              <a:gd name="csX11" fmla="*/ 6031181 w 11825846"/>
              <a:gd name="csY11" fmla="*/ 0 h 689708"/>
              <a:gd name="csX12" fmla="*/ 6504215 w 11825846"/>
              <a:gd name="csY12" fmla="*/ 0 h 689708"/>
              <a:gd name="csX13" fmla="*/ 7213766 w 11825846"/>
              <a:gd name="csY13" fmla="*/ 0 h 689708"/>
              <a:gd name="csX14" fmla="*/ 7450283 w 11825846"/>
              <a:gd name="csY14" fmla="*/ 0 h 689708"/>
              <a:gd name="csX15" fmla="*/ 8159834 w 11825846"/>
              <a:gd name="csY15" fmla="*/ 0 h 689708"/>
              <a:gd name="csX16" fmla="*/ 8751126 w 11825846"/>
              <a:gd name="csY16" fmla="*/ 0 h 689708"/>
              <a:gd name="csX17" fmla="*/ 9460677 w 11825846"/>
              <a:gd name="csY17" fmla="*/ 0 h 689708"/>
              <a:gd name="csX18" fmla="*/ 10051969 w 11825846"/>
              <a:gd name="csY18" fmla="*/ 0 h 689708"/>
              <a:gd name="csX19" fmla="*/ 10288486 w 11825846"/>
              <a:gd name="csY19" fmla="*/ 0 h 689708"/>
              <a:gd name="csX20" fmla="*/ 11116295 w 11825846"/>
              <a:gd name="csY20" fmla="*/ 0 h 689708"/>
              <a:gd name="csX21" fmla="*/ 11825846 w 11825846"/>
              <a:gd name="csY21" fmla="*/ 0 h 689708"/>
              <a:gd name="csX22" fmla="*/ 11825846 w 11825846"/>
              <a:gd name="csY22" fmla="*/ 344854 h 689708"/>
              <a:gd name="csX23" fmla="*/ 11825846 w 11825846"/>
              <a:gd name="csY23" fmla="*/ 689708 h 689708"/>
              <a:gd name="csX24" fmla="*/ 11471071 w 11825846"/>
              <a:gd name="csY24" fmla="*/ 689708 h 689708"/>
              <a:gd name="csX25" fmla="*/ 10761520 w 11825846"/>
              <a:gd name="csY25" fmla="*/ 689708 h 689708"/>
              <a:gd name="csX26" fmla="*/ 10288486 w 11825846"/>
              <a:gd name="csY26" fmla="*/ 689708 h 689708"/>
              <a:gd name="csX27" fmla="*/ 9578935 w 11825846"/>
              <a:gd name="csY27" fmla="*/ 689708 h 689708"/>
              <a:gd name="csX28" fmla="*/ 8751126 w 11825846"/>
              <a:gd name="csY28" fmla="*/ 689708 h 689708"/>
              <a:gd name="csX29" fmla="*/ 8278092 w 11825846"/>
              <a:gd name="csY29" fmla="*/ 689708 h 689708"/>
              <a:gd name="csX30" fmla="*/ 7450283 w 11825846"/>
              <a:gd name="csY30" fmla="*/ 689708 h 689708"/>
              <a:gd name="csX31" fmla="*/ 7095508 w 11825846"/>
              <a:gd name="csY31" fmla="*/ 689708 h 689708"/>
              <a:gd name="csX32" fmla="*/ 6858991 w 11825846"/>
              <a:gd name="csY32" fmla="*/ 689708 h 689708"/>
              <a:gd name="csX33" fmla="*/ 6149440 w 11825846"/>
              <a:gd name="csY33" fmla="*/ 689708 h 689708"/>
              <a:gd name="csX34" fmla="*/ 5558148 w 11825846"/>
              <a:gd name="csY34" fmla="*/ 689708 h 689708"/>
              <a:gd name="csX35" fmla="*/ 4848597 w 11825846"/>
              <a:gd name="csY35" fmla="*/ 689708 h 689708"/>
              <a:gd name="csX36" fmla="*/ 4139046 w 11825846"/>
              <a:gd name="csY36" fmla="*/ 689708 h 689708"/>
              <a:gd name="csX37" fmla="*/ 3311237 w 11825846"/>
              <a:gd name="csY37" fmla="*/ 689708 h 689708"/>
              <a:gd name="csX38" fmla="*/ 2838203 w 11825846"/>
              <a:gd name="csY38" fmla="*/ 689708 h 689708"/>
              <a:gd name="csX39" fmla="*/ 2483428 w 11825846"/>
              <a:gd name="csY39" fmla="*/ 689708 h 689708"/>
              <a:gd name="csX40" fmla="*/ 1892135 w 11825846"/>
              <a:gd name="csY40" fmla="*/ 689708 h 689708"/>
              <a:gd name="csX41" fmla="*/ 1064326 w 11825846"/>
              <a:gd name="csY41" fmla="*/ 689708 h 689708"/>
              <a:gd name="csX42" fmla="*/ 0 w 11825846"/>
              <a:gd name="csY42" fmla="*/ 689708 h 689708"/>
              <a:gd name="csX43" fmla="*/ 0 w 11825846"/>
              <a:gd name="csY43" fmla="*/ 351751 h 689708"/>
              <a:gd name="csX44" fmla="*/ 0 w 11825846"/>
              <a:gd name="csY44" fmla="*/ 0 h 689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11825846" h="689708" fill="none" extrusionOk="0">
                <a:moveTo>
                  <a:pt x="0" y="0"/>
                </a:moveTo>
                <a:cubicBezTo>
                  <a:pt x="200495" y="-42868"/>
                  <a:pt x="514406" y="69875"/>
                  <a:pt x="709551" y="0"/>
                </a:cubicBezTo>
                <a:cubicBezTo>
                  <a:pt x="904696" y="-69875"/>
                  <a:pt x="1095903" y="49130"/>
                  <a:pt x="1300843" y="0"/>
                </a:cubicBezTo>
                <a:cubicBezTo>
                  <a:pt x="1505783" y="-49130"/>
                  <a:pt x="1578382" y="33563"/>
                  <a:pt x="1655618" y="0"/>
                </a:cubicBezTo>
                <a:cubicBezTo>
                  <a:pt x="1732855" y="-33563"/>
                  <a:pt x="1912509" y="55181"/>
                  <a:pt x="2128652" y="0"/>
                </a:cubicBezTo>
                <a:cubicBezTo>
                  <a:pt x="2344795" y="-55181"/>
                  <a:pt x="2467108" y="36029"/>
                  <a:pt x="2601686" y="0"/>
                </a:cubicBezTo>
                <a:cubicBezTo>
                  <a:pt x="2736264" y="-36029"/>
                  <a:pt x="2774476" y="25459"/>
                  <a:pt x="2838203" y="0"/>
                </a:cubicBezTo>
                <a:cubicBezTo>
                  <a:pt x="2901930" y="-25459"/>
                  <a:pt x="3375047" y="6336"/>
                  <a:pt x="3666012" y="0"/>
                </a:cubicBezTo>
                <a:cubicBezTo>
                  <a:pt x="3956977" y="-6336"/>
                  <a:pt x="3940567" y="26898"/>
                  <a:pt x="4020788" y="0"/>
                </a:cubicBezTo>
                <a:cubicBezTo>
                  <a:pt x="4101009" y="-26898"/>
                  <a:pt x="4509607" y="66994"/>
                  <a:pt x="4848597" y="0"/>
                </a:cubicBezTo>
                <a:cubicBezTo>
                  <a:pt x="5187587" y="-66994"/>
                  <a:pt x="5175608" y="14039"/>
                  <a:pt x="5439889" y="0"/>
                </a:cubicBezTo>
                <a:cubicBezTo>
                  <a:pt x="5704170" y="-14039"/>
                  <a:pt x="5797513" y="51278"/>
                  <a:pt x="6031181" y="0"/>
                </a:cubicBezTo>
                <a:cubicBezTo>
                  <a:pt x="6264849" y="-51278"/>
                  <a:pt x="6353888" y="50354"/>
                  <a:pt x="6504215" y="0"/>
                </a:cubicBezTo>
                <a:cubicBezTo>
                  <a:pt x="6654542" y="-50354"/>
                  <a:pt x="7070256" y="9799"/>
                  <a:pt x="7213766" y="0"/>
                </a:cubicBezTo>
                <a:cubicBezTo>
                  <a:pt x="7357276" y="-9799"/>
                  <a:pt x="7353607" y="10398"/>
                  <a:pt x="7450283" y="0"/>
                </a:cubicBezTo>
                <a:cubicBezTo>
                  <a:pt x="7546959" y="-10398"/>
                  <a:pt x="7865070" y="27393"/>
                  <a:pt x="8159834" y="0"/>
                </a:cubicBezTo>
                <a:cubicBezTo>
                  <a:pt x="8454598" y="-27393"/>
                  <a:pt x="8476103" y="24021"/>
                  <a:pt x="8751126" y="0"/>
                </a:cubicBezTo>
                <a:cubicBezTo>
                  <a:pt x="9026149" y="-24021"/>
                  <a:pt x="9214916" y="17871"/>
                  <a:pt x="9460677" y="0"/>
                </a:cubicBezTo>
                <a:cubicBezTo>
                  <a:pt x="9706438" y="-17871"/>
                  <a:pt x="9904455" y="30705"/>
                  <a:pt x="10051969" y="0"/>
                </a:cubicBezTo>
                <a:cubicBezTo>
                  <a:pt x="10199483" y="-30705"/>
                  <a:pt x="10230687" y="17944"/>
                  <a:pt x="10288486" y="0"/>
                </a:cubicBezTo>
                <a:cubicBezTo>
                  <a:pt x="10346285" y="-17944"/>
                  <a:pt x="10757540" y="73340"/>
                  <a:pt x="11116295" y="0"/>
                </a:cubicBezTo>
                <a:cubicBezTo>
                  <a:pt x="11475050" y="-73340"/>
                  <a:pt x="11667497" y="79638"/>
                  <a:pt x="11825846" y="0"/>
                </a:cubicBezTo>
                <a:cubicBezTo>
                  <a:pt x="11853818" y="117290"/>
                  <a:pt x="11809249" y="213364"/>
                  <a:pt x="11825846" y="344854"/>
                </a:cubicBezTo>
                <a:cubicBezTo>
                  <a:pt x="11842443" y="476344"/>
                  <a:pt x="11797099" y="576519"/>
                  <a:pt x="11825846" y="689708"/>
                </a:cubicBezTo>
                <a:cubicBezTo>
                  <a:pt x="11672839" y="725715"/>
                  <a:pt x="11629136" y="658875"/>
                  <a:pt x="11471071" y="689708"/>
                </a:cubicBezTo>
                <a:cubicBezTo>
                  <a:pt x="11313007" y="720541"/>
                  <a:pt x="11018388" y="629692"/>
                  <a:pt x="10761520" y="689708"/>
                </a:cubicBezTo>
                <a:cubicBezTo>
                  <a:pt x="10504652" y="749724"/>
                  <a:pt x="10445004" y="645349"/>
                  <a:pt x="10288486" y="689708"/>
                </a:cubicBezTo>
                <a:cubicBezTo>
                  <a:pt x="10131968" y="734067"/>
                  <a:pt x="9915328" y="641970"/>
                  <a:pt x="9578935" y="689708"/>
                </a:cubicBezTo>
                <a:cubicBezTo>
                  <a:pt x="9242542" y="737446"/>
                  <a:pt x="8964342" y="686174"/>
                  <a:pt x="8751126" y="689708"/>
                </a:cubicBezTo>
                <a:cubicBezTo>
                  <a:pt x="8537910" y="693242"/>
                  <a:pt x="8374167" y="672258"/>
                  <a:pt x="8278092" y="689708"/>
                </a:cubicBezTo>
                <a:cubicBezTo>
                  <a:pt x="8182017" y="707158"/>
                  <a:pt x="7759575" y="606195"/>
                  <a:pt x="7450283" y="689708"/>
                </a:cubicBezTo>
                <a:cubicBezTo>
                  <a:pt x="7140991" y="773221"/>
                  <a:pt x="7173267" y="685225"/>
                  <a:pt x="7095508" y="689708"/>
                </a:cubicBezTo>
                <a:cubicBezTo>
                  <a:pt x="7017749" y="694191"/>
                  <a:pt x="6929855" y="688076"/>
                  <a:pt x="6858991" y="689708"/>
                </a:cubicBezTo>
                <a:cubicBezTo>
                  <a:pt x="6788127" y="691340"/>
                  <a:pt x="6417084" y="638825"/>
                  <a:pt x="6149440" y="689708"/>
                </a:cubicBezTo>
                <a:cubicBezTo>
                  <a:pt x="5881796" y="740591"/>
                  <a:pt x="5715624" y="620667"/>
                  <a:pt x="5558148" y="689708"/>
                </a:cubicBezTo>
                <a:cubicBezTo>
                  <a:pt x="5400672" y="758749"/>
                  <a:pt x="5195430" y="661079"/>
                  <a:pt x="4848597" y="689708"/>
                </a:cubicBezTo>
                <a:cubicBezTo>
                  <a:pt x="4501764" y="718337"/>
                  <a:pt x="4304856" y="652172"/>
                  <a:pt x="4139046" y="689708"/>
                </a:cubicBezTo>
                <a:cubicBezTo>
                  <a:pt x="3973236" y="727244"/>
                  <a:pt x="3603562" y="639791"/>
                  <a:pt x="3311237" y="689708"/>
                </a:cubicBezTo>
                <a:cubicBezTo>
                  <a:pt x="3018912" y="739625"/>
                  <a:pt x="3017427" y="639840"/>
                  <a:pt x="2838203" y="689708"/>
                </a:cubicBezTo>
                <a:cubicBezTo>
                  <a:pt x="2658979" y="739576"/>
                  <a:pt x="2574717" y="654218"/>
                  <a:pt x="2483428" y="689708"/>
                </a:cubicBezTo>
                <a:cubicBezTo>
                  <a:pt x="2392139" y="725198"/>
                  <a:pt x="2076927" y="685998"/>
                  <a:pt x="1892135" y="689708"/>
                </a:cubicBezTo>
                <a:cubicBezTo>
                  <a:pt x="1707343" y="693418"/>
                  <a:pt x="1335299" y="651356"/>
                  <a:pt x="1064326" y="689708"/>
                </a:cubicBezTo>
                <a:cubicBezTo>
                  <a:pt x="793353" y="728060"/>
                  <a:pt x="233588" y="633039"/>
                  <a:pt x="0" y="689708"/>
                </a:cubicBezTo>
                <a:cubicBezTo>
                  <a:pt x="-16625" y="577499"/>
                  <a:pt x="14319" y="479568"/>
                  <a:pt x="0" y="351751"/>
                </a:cubicBezTo>
                <a:cubicBezTo>
                  <a:pt x="-14319" y="223934"/>
                  <a:pt x="31164" y="139314"/>
                  <a:pt x="0" y="0"/>
                </a:cubicBezTo>
                <a:close/>
              </a:path>
              <a:path w="11825846" h="689708" stroke="0" extrusionOk="0">
                <a:moveTo>
                  <a:pt x="0" y="0"/>
                </a:moveTo>
                <a:cubicBezTo>
                  <a:pt x="77164" y="-16497"/>
                  <a:pt x="183560" y="3298"/>
                  <a:pt x="236517" y="0"/>
                </a:cubicBezTo>
                <a:cubicBezTo>
                  <a:pt x="289474" y="-3298"/>
                  <a:pt x="617465" y="74380"/>
                  <a:pt x="946068" y="0"/>
                </a:cubicBezTo>
                <a:cubicBezTo>
                  <a:pt x="1274671" y="-74380"/>
                  <a:pt x="1389620" y="27215"/>
                  <a:pt x="1537360" y="0"/>
                </a:cubicBezTo>
                <a:cubicBezTo>
                  <a:pt x="1685100" y="-27215"/>
                  <a:pt x="1715785" y="15851"/>
                  <a:pt x="1773877" y="0"/>
                </a:cubicBezTo>
                <a:cubicBezTo>
                  <a:pt x="1831969" y="-15851"/>
                  <a:pt x="2027881" y="4675"/>
                  <a:pt x="2128652" y="0"/>
                </a:cubicBezTo>
                <a:cubicBezTo>
                  <a:pt x="2229424" y="-4675"/>
                  <a:pt x="2597428" y="85705"/>
                  <a:pt x="2956462" y="0"/>
                </a:cubicBezTo>
                <a:cubicBezTo>
                  <a:pt x="3315496" y="-85705"/>
                  <a:pt x="3214440" y="2333"/>
                  <a:pt x="3429495" y="0"/>
                </a:cubicBezTo>
                <a:cubicBezTo>
                  <a:pt x="3644550" y="-2333"/>
                  <a:pt x="3951104" y="84153"/>
                  <a:pt x="4139046" y="0"/>
                </a:cubicBezTo>
                <a:cubicBezTo>
                  <a:pt x="4326988" y="-84153"/>
                  <a:pt x="4498083" y="55612"/>
                  <a:pt x="4612080" y="0"/>
                </a:cubicBezTo>
                <a:cubicBezTo>
                  <a:pt x="4726077" y="-55612"/>
                  <a:pt x="4774251" y="1424"/>
                  <a:pt x="4848597" y="0"/>
                </a:cubicBezTo>
                <a:cubicBezTo>
                  <a:pt x="4922943" y="-1424"/>
                  <a:pt x="5062746" y="1598"/>
                  <a:pt x="5203372" y="0"/>
                </a:cubicBezTo>
                <a:cubicBezTo>
                  <a:pt x="5343999" y="-1598"/>
                  <a:pt x="5357795" y="17094"/>
                  <a:pt x="5439889" y="0"/>
                </a:cubicBezTo>
                <a:cubicBezTo>
                  <a:pt x="5521983" y="-17094"/>
                  <a:pt x="5693312" y="24139"/>
                  <a:pt x="5794665" y="0"/>
                </a:cubicBezTo>
                <a:cubicBezTo>
                  <a:pt x="5896018" y="-24139"/>
                  <a:pt x="6210350" y="18924"/>
                  <a:pt x="6622474" y="0"/>
                </a:cubicBezTo>
                <a:cubicBezTo>
                  <a:pt x="7034598" y="-18924"/>
                  <a:pt x="6913017" y="5955"/>
                  <a:pt x="7095508" y="0"/>
                </a:cubicBezTo>
                <a:cubicBezTo>
                  <a:pt x="7277999" y="-5955"/>
                  <a:pt x="7355085" y="4405"/>
                  <a:pt x="7568541" y="0"/>
                </a:cubicBezTo>
                <a:cubicBezTo>
                  <a:pt x="7781997" y="-4405"/>
                  <a:pt x="8008822" y="59895"/>
                  <a:pt x="8159834" y="0"/>
                </a:cubicBezTo>
                <a:cubicBezTo>
                  <a:pt x="8310846" y="-59895"/>
                  <a:pt x="8458740" y="19789"/>
                  <a:pt x="8751126" y="0"/>
                </a:cubicBezTo>
                <a:cubicBezTo>
                  <a:pt x="9043512" y="-19789"/>
                  <a:pt x="9043810" y="37044"/>
                  <a:pt x="9224160" y="0"/>
                </a:cubicBezTo>
                <a:cubicBezTo>
                  <a:pt x="9404510" y="-37044"/>
                  <a:pt x="9356029" y="11518"/>
                  <a:pt x="9460677" y="0"/>
                </a:cubicBezTo>
                <a:cubicBezTo>
                  <a:pt x="9565325" y="-11518"/>
                  <a:pt x="9956086" y="21594"/>
                  <a:pt x="10288486" y="0"/>
                </a:cubicBezTo>
                <a:cubicBezTo>
                  <a:pt x="10620886" y="-21594"/>
                  <a:pt x="10642693" y="1702"/>
                  <a:pt x="10879778" y="0"/>
                </a:cubicBezTo>
                <a:cubicBezTo>
                  <a:pt x="11116863" y="-1702"/>
                  <a:pt x="11138463" y="30545"/>
                  <a:pt x="11234554" y="0"/>
                </a:cubicBezTo>
                <a:cubicBezTo>
                  <a:pt x="11330645" y="-30545"/>
                  <a:pt x="11622002" y="20556"/>
                  <a:pt x="11825846" y="0"/>
                </a:cubicBezTo>
                <a:cubicBezTo>
                  <a:pt x="11827588" y="68339"/>
                  <a:pt x="11805512" y="258862"/>
                  <a:pt x="11825846" y="337957"/>
                </a:cubicBezTo>
                <a:cubicBezTo>
                  <a:pt x="11846180" y="417052"/>
                  <a:pt x="11813072" y="520079"/>
                  <a:pt x="11825846" y="689708"/>
                </a:cubicBezTo>
                <a:cubicBezTo>
                  <a:pt x="11506370" y="702812"/>
                  <a:pt x="11384999" y="617320"/>
                  <a:pt x="11116295" y="689708"/>
                </a:cubicBezTo>
                <a:cubicBezTo>
                  <a:pt x="10847591" y="762096"/>
                  <a:pt x="10994427" y="665509"/>
                  <a:pt x="10879778" y="689708"/>
                </a:cubicBezTo>
                <a:cubicBezTo>
                  <a:pt x="10765129" y="713907"/>
                  <a:pt x="10448999" y="643097"/>
                  <a:pt x="10051969" y="689708"/>
                </a:cubicBezTo>
                <a:cubicBezTo>
                  <a:pt x="9654939" y="736319"/>
                  <a:pt x="9494551" y="604799"/>
                  <a:pt x="9224160" y="689708"/>
                </a:cubicBezTo>
                <a:cubicBezTo>
                  <a:pt x="8953769" y="774617"/>
                  <a:pt x="8983030" y="687028"/>
                  <a:pt x="8869385" y="689708"/>
                </a:cubicBezTo>
                <a:cubicBezTo>
                  <a:pt x="8755741" y="692388"/>
                  <a:pt x="8516184" y="650003"/>
                  <a:pt x="8396351" y="689708"/>
                </a:cubicBezTo>
                <a:cubicBezTo>
                  <a:pt x="8276518" y="729413"/>
                  <a:pt x="7884357" y="683518"/>
                  <a:pt x="7686800" y="689708"/>
                </a:cubicBezTo>
                <a:cubicBezTo>
                  <a:pt x="7489243" y="695898"/>
                  <a:pt x="7358176" y="673080"/>
                  <a:pt x="7213766" y="689708"/>
                </a:cubicBezTo>
                <a:cubicBezTo>
                  <a:pt x="7069356" y="706336"/>
                  <a:pt x="7082488" y="689699"/>
                  <a:pt x="6977249" y="689708"/>
                </a:cubicBezTo>
                <a:cubicBezTo>
                  <a:pt x="6872010" y="689717"/>
                  <a:pt x="6766746" y="688919"/>
                  <a:pt x="6622474" y="689708"/>
                </a:cubicBezTo>
                <a:cubicBezTo>
                  <a:pt x="6478203" y="690497"/>
                  <a:pt x="6082931" y="644574"/>
                  <a:pt x="5912923" y="689708"/>
                </a:cubicBezTo>
                <a:cubicBezTo>
                  <a:pt x="5742915" y="734842"/>
                  <a:pt x="5603251" y="683617"/>
                  <a:pt x="5439889" y="689708"/>
                </a:cubicBezTo>
                <a:cubicBezTo>
                  <a:pt x="5276527" y="695799"/>
                  <a:pt x="5278959" y="679121"/>
                  <a:pt x="5203372" y="689708"/>
                </a:cubicBezTo>
                <a:cubicBezTo>
                  <a:pt x="5127785" y="700295"/>
                  <a:pt x="4921507" y="676373"/>
                  <a:pt x="4730338" y="689708"/>
                </a:cubicBezTo>
                <a:cubicBezTo>
                  <a:pt x="4539169" y="703043"/>
                  <a:pt x="4262951" y="664661"/>
                  <a:pt x="4139046" y="689708"/>
                </a:cubicBezTo>
                <a:cubicBezTo>
                  <a:pt x="4015141" y="714755"/>
                  <a:pt x="3710596" y="670785"/>
                  <a:pt x="3547754" y="689708"/>
                </a:cubicBezTo>
                <a:cubicBezTo>
                  <a:pt x="3384912" y="708631"/>
                  <a:pt x="3217734" y="667684"/>
                  <a:pt x="3074720" y="689708"/>
                </a:cubicBezTo>
                <a:cubicBezTo>
                  <a:pt x="2931706" y="711732"/>
                  <a:pt x="2800116" y="689319"/>
                  <a:pt x="2601686" y="689708"/>
                </a:cubicBezTo>
                <a:cubicBezTo>
                  <a:pt x="2403256" y="690097"/>
                  <a:pt x="2467403" y="687826"/>
                  <a:pt x="2365169" y="689708"/>
                </a:cubicBezTo>
                <a:cubicBezTo>
                  <a:pt x="2262935" y="691590"/>
                  <a:pt x="1725206" y="620354"/>
                  <a:pt x="1537360" y="689708"/>
                </a:cubicBezTo>
                <a:cubicBezTo>
                  <a:pt x="1349514" y="759062"/>
                  <a:pt x="1280846" y="665813"/>
                  <a:pt x="1064326" y="689708"/>
                </a:cubicBezTo>
                <a:cubicBezTo>
                  <a:pt x="847806" y="713603"/>
                  <a:pt x="261187" y="669809"/>
                  <a:pt x="0" y="689708"/>
                </a:cubicBezTo>
                <a:cubicBezTo>
                  <a:pt x="-28573" y="610741"/>
                  <a:pt x="1806" y="523436"/>
                  <a:pt x="0" y="365545"/>
                </a:cubicBezTo>
                <a:cubicBezTo>
                  <a:pt x="-1806" y="207654"/>
                  <a:pt x="2224" y="122017"/>
                  <a:pt x="0" y="0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 w="127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41750698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2AB-11BE-1B22-FF80-605EED1A1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11856523" cy="5733642"/>
          </a:xfrm>
        </p:spPr>
        <p:txBody>
          <a:bodyPr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3pPr>
            <a:lvl4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4pPr>
            <a:lvl5pPr algn="just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17B780-5025-987F-3DC3-184DB53C7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52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390B-285F-2C66-D3FE-5B823F0A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68575"/>
            <a:ext cx="10515600" cy="1727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7D06B-72EC-43BE-409D-39B6E53EB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62451"/>
            <a:ext cx="10515600" cy="17272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5279-CD73-19B5-AEA6-B78C3CC5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8361-67DD-1707-8440-2ECD85F01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54" y="523912"/>
            <a:ext cx="1804892" cy="18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74FB-C9E5-C168-20A6-B3138D43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E0BE-046F-1656-A145-BBACA25D7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C35C7-5AD0-4BB9-3A77-57B8F6E98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76BB-C4E6-01DD-0010-DFAB60E0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155BA-6C21-6D44-D931-86BD255FE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9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BE-9621-56F0-9219-A17957FD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3CC7-D7C2-023B-1C8F-090430ACA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4881-EEE8-DDD3-EDE0-54CB2733B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64512-393A-A3D4-FBDE-1188EEFE4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3AABB-DAFA-7136-A2A0-006C345DB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6C1CE-5C88-9011-ACE6-158D2F0C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C0D66-B5E9-C6AD-EA77-082BD6D5DB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E0DF-359C-3772-3B71-EFDA2F53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212C9-60ED-12F0-F460-F845501C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B4BAC-BCEB-BBCA-0A5F-25EFD4F3A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C46D-2B95-949D-3D28-C145FC36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4F23-B588-F794-09EC-A2398E2B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6CA-F0FE-7F30-B301-68E86B42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5B6BF-FC9D-7271-45F2-8A2CDC47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51AB9-EA21-649F-D191-F1AC7A87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EF64-BD0E-7FFD-41EF-96D6A291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307B4-313F-A6E9-69DA-57E1B9E03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F3271-8CA8-9B7C-8ED5-D3E0D8F2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F880D-EF92-559D-6033-0C6E972C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6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27C1B2-D306-5234-FCB6-417DA2E74BB8}"/>
              </a:ext>
            </a:extLst>
          </p:cNvPr>
          <p:cNvSpPr/>
          <p:nvPr userDrawn="1"/>
        </p:nvSpPr>
        <p:spPr>
          <a:xfrm>
            <a:off x="0" y="6366"/>
            <a:ext cx="12188949" cy="6883533"/>
          </a:xfrm>
          <a:prstGeom prst="rect">
            <a:avLst/>
          </a:prstGeom>
          <a:gradFill flip="none" rotWithShape="1">
            <a:gsLst>
              <a:gs pos="0">
                <a:srgbClr val="CDDFE5">
                  <a:alpha val="91000"/>
                </a:srgbClr>
              </a:gs>
              <a:gs pos="30000">
                <a:srgbClr val="FBF9D9">
                  <a:alpha val="90000"/>
                </a:srgbClr>
              </a:gs>
              <a:gs pos="100000">
                <a:srgbClr val="F0EFD9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389EA-4E88-4DB2-DE6D-8FD6A4839D49}"/>
              </a:ext>
            </a:extLst>
          </p:cNvPr>
          <p:cNvSpPr/>
          <p:nvPr userDrawn="1"/>
        </p:nvSpPr>
        <p:spPr>
          <a:xfrm>
            <a:off x="10633" y="-12512"/>
            <a:ext cx="12192000" cy="905228"/>
          </a:xfrm>
          <a:prstGeom prst="rect">
            <a:avLst/>
          </a:prstGeom>
          <a:gradFill>
            <a:gsLst>
              <a:gs pos="0">
                <a:srgbClr val="EBEBD1"/>
              </a:gs>
              <a:gs pos="30000">
                <a:srgbClr val="FBF9D9"/>
              </a:gs>
              <a:gs pos="100000">
                <a:srgbClr val="F0EFD9"/>
              </a:gs>
            </a:gsLst>
            <a:lin ang="10800000" scaled="1"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8E77-43C7-C229-9E42-88482BF4F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85BD5-EE8B-11F4-28D8-9421929526E2}"/>
              </a:ext>
            </a:extLst>
          </p:cNvPr>
          <p:cNvSpPr/>
          <p:nvPr userDrawn="1"/>
        </p:nvSpPr>
        <p:spPr>
          <a:xfrm>
            <a:off x="11461072" y="6459624"/>
            <a:ext cx="621437" cy="365125"/>
          </a:xfrm>
          <a:prstGeom prst="rect">
            <a:avLst/>
          </a:prstGeom>
          <a:solidFill>
            <a:srgbClr val="E3E1B7"/>
          </a:solidFill>
        </p:spPr>
        <p:txBody>
          <a:bodyPr/>
          <a:lstStyle/>
          <a:p>
            <a:pPr lvl="0"/>
            <a:endParaRPr lang="en-US" sz="1600" b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90BF7-2D25-BFDB-733C-742A7A37279C}"/>
              </a:ext>
            </a:extLst>
          </p:cNvPr>
          <p:cNvSpPr/>
          <p:nvPr userDrawn="1"/>
        </p:nvSpPr>
        <p:spPr>
          <a:xfrm>
            <a:off x="0" y="6366"/>
            <a:ext cx="264741" cy="6870684"/>
          </a:xfrm>
          <a:prstGeom prst="rect">
            <a:avLst/>
          </a:prstGeom>
          <a:gradFill>
            <a:gsLst>
              <a:gs pos="0">
                <a:srgbClr val="F0EFD9"/>
              </a:gs>
              <a:gs pos="66000">
                <a:srgbClr val="FBF9D9"/>
              </a:gs>
              <a:gs pos="100000">
                <a:srgbClr val="EBEBD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8CC72BD-F9D4-1C23-2FA6-E96748298632}"/>
              </a:ext>
            </a:extLst>
          </p:cNvPr>
          <p:cNvSpPr txBox="1">
            <a:spLocks/>
          </p:cNvSpPr>
          <p:nvPr userDrawn="1"/>
        </p:nvSpPr>
        <p:spPr>
          <a:xfrm>
            <a:off x="0" y="6464095"/>
            <a:ext cx="2183907" cy="365125"/>
          </a:xfrm>
          <a:prstGeom prst="rect">
            <a:avLst/>
          </a:prstGeom>
          <a:solidFill>
            <a:srgbClr val="E3E1B7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Artificial Intelligence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0F9B76-8E9D-77D0-5516-D841DE795BB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0" b="8870"/>
          <a:stretch>
            <a:fillRect/>
          </a:stretch>
        </p:blipFill>
        <p:spPr>
          <a:xfrm>
            <a:off x="0" y="0"/>
            <a:ext cx="12202634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CBC0-7F92-F92F-3AA1-0BDB8B916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92" y="994521"/>
            <a:ext cx="11844331" cy="569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</a:t>
            </a:r>
            <a:r>
              <a:rPr lang="en-US" dirty="0" err="1"/>
              <a:t>fksdfkljaslkfjlkasjflkajslfkjalskf</a:t>
            </a:r>
            <a:r>
              <a:rPr lang="en-US" dirty="0"/>
              <a:t> </a:t>
            </a:r>
            <a:r>
              <a:rPr lang="en-US" dirty="0" err="1"/>
              <a:t>jas</a:t>
            </a:r>
            <a:r>
              <a:rPr lang="en-US" dirty="0"/>
              <a:t> </a:t>
            </a:r>
            <a:r>
              <a:rPr lang="en-US" dirty="0" err="1"/>
              <a:t>fkljasl</a:t>
            </a:r>
            <a:r>
              <a:rPr lang="en-US" dirty="0"/>
              <a:t> </a:t>
            </a:r>
            <a:r>
              <a:rPr lang="en-US" dirty="0" err="1"/>
              <a:t>fjlas</a:t>
            </a:r>
            <a:r>
              <a:rPr lang="en-US" dirty="0"/>
              <a:t> </a:t>
            </a:r>
            <a:r>
              <a:rPr lang="en-US" dirty="0" err="1"/>
              <a:t>flkajsfjjaslfjalskfjlasjflsajlfjaslfjl</a:t>
            </a:r>
            <a:endParaRPr lang="en-US" dirty="0"/>
          </a:p>
          <a:p>
            <a:pPr lvl="0"/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503D-3365-9FDA-1D27-9F09309E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" y="47830"/>
            <a:ext cx="11844331" cy="873330"/>
          </a:xfrm>
          <a:custGeom>
            <a:avLst/>
            <a:gdLst>
              <a:gd name="csX0" fmla="*/ 0 w 11844331"/>
              <a:gd name="csY0" fmla="*/ 0 h 873330"/>
              <a:gd name="csX1" fmla="*/ 592217 w 11844331"/>
              <a:gd name="csY1" fmla="*/ 0 h 873330"/>
              <a:gd name="csX2" fmla="*/ 1184433 w 11844331"/>
              <a:gd name="csY2" fmla="*/ 0 h 873330"/>
              <a:gd name="csX3" fmla="*/ 2013536 w 11844331"/>
              <a:gd name="csY3" fmla="*/ 0 h 873330"/>
              <a:gd name="csX4" fmla="*/ 2724196 w 11844331"/>
              <a:gd name="csY4" fmla="*/ 0 h 873330"/>
              <a:gd name="csX5" fmla="*/ 3434856 w 11844331"/>
              <a:gd name="csY5" fmla="*/ 0 h 873330"/>
              <a:gd name="csX6" fmla="*/ 3790186 w 11844331"/>
              <a:gd name="csY6" fmla="*/ 0 h 873330"/>
              <a:gd name="csX7" fmla="*/ 4145516 w 11844331"/>
              <a:gd name="csY7" fmla="*/ 0 h 873330"/>
              <a:gd name="csX8" fmla="*/ 4856176 w 11844331"/>
              <a:gd name="csY8" fmla="*/ 0 h 873330"/>
              <a:gd name="csX9" fmla="*/ 5329949 w 11844331"/>
              <a:gd name="csY9" fmla="*/ 0 h 873330"/>
              <a:gd name="csX10" fmla="*/ 5685279 w 11844331"/>
              <a:gd name="csY10" fmla="*/ 0 h 873330"/>
              <a:gd name="csX11" fmla="*/ 6159052 w 11844331"/>
              <a:gd name="csY11" fmla="*/ 0 h 873330"/>
              <a:gd name="csX12" fmla="*/ 6632825 w 11844331"/>
              <a:gd name="csY12" fmla="*/ 0 h 873330"/>
              <a:gd name="csX13" fmla="*/ 7343485 w 11844331"/>
              <a:gd name="csY13" fmla="*/ 0 h 873330"/>
              <a:gd name="csX14" fmla="*/ 7580372 w 11844331"/>
              <a:gd name="csY14" fmla="*/ 0 h 873330"/>
              <a:gd name="csX15" fmla="*/ 8172588 w 11844331"/>
              <a:gd name="csY15" fmla="*/ 0 h 873330"/>
              <a:gd name="csX16" fmla="*/ 8883248 w 11844331"/>
              <a:gd name="csY16" fmla="*/ 0 h 873330"/>
              <a:gd name="csX17" fmla="*/ 9120135 w 11844331"/>
              <a:gd name="csY17" fmla="*/ 0 h 873330"/>
              <a:gd name="csX18" fmla="*/ 9593908 w 11844331"/>
              <a:gd name="csY18" fmla="*/ 0 h 873330"/>
              <a:gd name="csX19" fmla="*/ 10304568 w 11844331"/>
              <a:gd name="csY19" fmla="*/ 0 h 873330"/>
              <a:gd name="csX20" fmla="*/ 11015228 w 11844331"/>
              <a:gd name="csY20" fmla="*/ 0 h 873330"/>
              <a:gd name="csX21" fmla="*/ 11844331 w 11844331"/>
              <a:gd name="csY21" fmla="*/ 0 h 873330"/>
              <a:gd name="csX22" fmla="*/ 11844331 w 11844331"/>
              <a:gd name="csY22" fmla="*/ 427932 h 873330"/>
              <a:gd name="csX23" fmla="*/ 11844331 w 11844331"/>
              <a:gd name="csY23" fmla="*/ 873330 h 873330"/>
              <a:gd name="csX24" fmla="*/ 11607444 w 11844331"/>
              <a:gd name="csY24" fmla="*/ 873330 h 873330"/>
              <a:gd name="csX25" fmla="*/ 11015228 w 11844331"/>
              <a:gd name="csY25" fmla="*/ 873330 h 873330"/>
              <a:gd name="csX26" fmla="*/ 10304568 w 11844331"/>
              <a:gd name="csY26" fmla="*/ 873330 h 873330"/>
              <a:gd name="csX27" fmla="*/ 9475465 w 11844331"/>
              <a:gd name="csY27" fmla="*/ 873330 h 873330"/>
              <a:gd name="csX28" fmla="*/ 8883248 w 11844331"/>
              <a:gd name="csY28" fmla="*/ 873330 h 873330"/>
              <a:gd name="csX29" fmla="*/ 8646362 w 11844331"/>
              <a:gd name="csY29" fmla="*/ 873330 h 873330"/>
              <a:gd name="csX30" fmla="*/ 8172588 w 11844331"/>
              <a:gd name="csY30" fmla="*/ 873330 h 873330"/>
              <a:gd name="csX31" fmla="*/ 7343485 w 11844331"/>
              <a:gd name="csY31" fmla="*/ 873330 h 873330"/>
              <a:gd name="csX32" fmla="*/ 6632825 w 11844331"/>
              <a:gd name="csY32" fmla="*/ 873330 h 873330"/>
              <a:gd name="csX33" fmla="*/ 6395939 w 11844331"/>
              <a:gd name="csY33" fmla="*/ 873330 h 873330"/>
              <a:gd name="csX34" fmla="*/ 5922166 w 11844331"/>
              <a:gd name="csY34" fmla="*/ 873330 h 873330"/>
              <a:gd name="csX35" fmla="*/ 5448392 w 11844331"/>
              <a:gd name="csY35" fmla="*/ 873330 h 873330"/>
              <a:gd name="csX36" fmla="*/ 4856176 w 11844331"/>
              <a:gd name="csY36" fmla="*/ 873330 h 873330"/>
              <a:gd name="csX37" fmla="*/ 4263959 w 11844331"/>
              <a:gd name="csY37" fmla="*/ 873330 h 873330"/>
              <a:gd name="csX38" fmla="*/ 3434856 w 11844331"/>
              <a:gd name="csY38" fmla="*/ 873330 h 873330"/>
              <a:gd name="csX39" fmla="*/ 2842639 w 11844331"/>
              <a:gd name="csY39" fmla="*/ 873330 h 873330"/>
              <a:gd name="csX40" fmla="*/ 2605753 w 11844331"/>
              <a:gd name="csY40" fmla="*/ 873330 h 873330"/>
              <a:gd name="csX41" fmla="*/ 2131980 w 11844331"/>
              <a:gd name="csY41" fmla="*/ 873330 h 873330"/>
              <a:gd name="csX42" fmla="*/ 1776650 w 11844331"/>
              <a:gd name="csY42" fmla="*/ 873330 h 873330"/>
              <a:gd name="csX43" fmla="*/ 1539763 w 11844331"/>
              <a:gd name="csY43" fmla="*/ 873330 h 873330"/>
              <a:gd name="csX44" fmla="*/ 1302876 w 11844331"/>
              <a:gd name="csY44" fmla="*/ 873330 h 873330"/>
              <a:gd name="csX45" fmla="*/ 947546 w 11844331"/>
              <a:gd name="csY45" fmla="*/ 873330 h 873330"/>
              <a:gd name="csX46" fmla="*/ 0 w 11844331"/>
              <a:gd name="csY46" fmla="*/ 873330 h 873330"/>
              <a:gd name="csX47" fmla="*/ 0 w 11844331"/>
              <a:gd name="csY47" fmla="*/ 445398 h 873330"/>
              <a:gd name="csX48" fmla="*/ 0 w 11844331"/>
              <a:gd name="csY48" fmla="*/ 0 h 87333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</a:cxnLst>
            <a:rect l="l" t="t" r="r" b="b"/>
            <a:pathLst>
              <a:path w="11844331" h="873330" fill="none" extrusionOk="0">
                <a:moveTo>
                  <a:pt x="0" y="0"/>
                </a:moveTo>
                <a:cubicBezTo>
                  <a:pt x="270927" y="-19824"/>
                  <a:pt x="427695" y="59442"/>
                  <a:pt x="592217" y="0"/>
                </a:cubicBezTo>
                <a:cubicBezTo>
                  <a:pt x="756739" y="-59442"/>
                  <a:pt x="940537" y="37335"/>
                  <a:pt x="1184433" y="0"/>
                </a:cubicBezTo>
                <a:cubicBezTo>
                  <a:pt x="1428329" y="-37335"/>
                  <a:pt x="1731061" y="51534"/>
                  <a:pt x="2013536" y="0"/>
                </a:cubicBezTo>
                <a:cubicBezTo>
                  <a:pt x="2296011" y="-51534"/>
                  <a:pt x="2541533" y="77861"/>
                  <a:pt x="2724196" y="0"/>
                </a:cubicBezTo>
                <a:cubicBezTo>
                  <a:pt x="2906859" y="-77861"/>
                  <a:pt x="3152934" y="5579"/>
                  <a:pt x="3434856" y="0"/>
                </a:cubicBezTo>
                <a:cubicBezTo>
                  <a:pt x="3716778" y="-5579"/>
                  <a:pt x="3673575" y="33245"/>
                  <a:pt x="3790186" y="0"/>
                </a:cubicBezTo>
                <a:cubicBezTo>
                  <a:pt x="3906797" y="-33245"/>
                  <a:pt x="4013296" y="23989"/>
                  <a:pt x="4145516" y="0"/>
                </a:cubicBezTo>
                <a:cubicBezTo>
                  <a:pt x="4277736" y="-23989"/>
                  <a:pt x="4558617" y="43552"/>
                  <a:pt x="4856176" y="0"/>
                </a:cubicBezTo>
                <a:cubicBezTo>
                  <a:pt x="5153735" y="-43552"/>
                  <a:pt x="5121499" y="38721"/>
                  <a:pt x="5329949" y="0"/>
                </a:cubicBezTo>
                <a:cubicBezTo>
                  <a:pt x="5538399" y="-38721"/>
                  <a:pt x="5543269" y="13403"/>
                  <a:pt x="5685279" y="0"/>
                </a:cubicBezTo>
                <a:cubicBezTo>
                  <a:pt x="5827289" y="-13403"/>
                  <a:pt x="6018131" y="18960"/>
                  <a:pt x="6159052" y="0"/>
                </a:cubicBezTo>
                <a:cubicBezTo>
                  <a:pt x="6299973" y="-18960"/>
                  <a:pt x="6478077" y="19919"/>
                  <a:pt x="6632825" y="0"/>
                </a:cubicBezTo>
                <a:cubicBezTo>
                  <a:pt x="6787573" y="-19919"/>
                  <a:pt x="7193235" y="77165"/>
                  <a:pt x="7343485" y="0"/>
                </a:cubicBezTo>
                <a:cubicBezTo>
                  <a:pt x="7493735" y="-77165"/>
                  <a:pt x="7491739" y="21635"/>
                  <a:pt x="7580372" y="0"/>
                </a:cubicBezTo>
                <a:cubicBezTo>
                  <a:pt x="7669005" y="-21635"/>
                  <a:pt x="7973931" y="63615"/>
                  <a:pt x="8172588" y="0"/>
                </a:cubicBezTo>
                <a:cubicBezTo>
                  <a:pt x="8371245" y="-63615"/>
                  <a:pt x="8579842" y="28313"/>
                  <a:pt x="8883248" y="0"/>
                </a:cubicBezTo>
                <a:cubicBezTo>
                  <a:pt x="9186654" y="-28313"/>
                  <a:pt x="9040187" y="19746"/>
                  <a:pt x="9120135" y="0"/>
                </a:cubicBezTo>
                <a:cubicBezTo>
                  <a:pt x="9200083" y="-19746"/>
                  <a:pt x="9468577" y="5640"/>
                  <a:pt x="9593908" y="0"/>
                </a:cubicBezTo>
                <a:cubicBezTo>
                  <a:pt x="9719239" y="-5640"/>
                  <a:pt x="10152564" y="3303"/>
                  <a:pt x="10304568" y="0"/>
                </a:cubicBezTo>
                <a:cubicBezTo>
                  <a:pt x="10456572" y="-3303"/>
                  <a:pt x="10860432" y="8536"/>
                  <a:pt x="11015228" y="0"/>
                </a:cubicBezTo>
                <a:cubicBezTo>
                  <a:pt x="11170024" y="-8536"/>
                  <a:pt x="11519540" y="37311"/>
                  <a:pt x="11844331" y="0"/>
                </a:cubicBezTo>
                <a:cubicBezTo>
                  <a:pt x="11874443" y="121750"/>
                  <a:pt x="11802629" y="296030"/>
                  <a:pt x="11844331" y="427932"/>
                </a:cubicBezTo>
                <a:cubicBezTo>
                  <a:pt x="11886033" y="559834"/>
                  <a:pt x="11826103" y="679853"/>
                  <a:pt x="11844331" y="873330"/>
                </a:cubicBezTo>
                <a:cubicBezTo>
                  <a:pt x="11727743" y="880429"/>
                  <a:pt x="11684127" y="858728"/>
                  <a:pt x="11607444" y="873330"/>
                </a:cubicBezTo>
                <a:cubicBezTo>
                  <a:pt x="11530761" y="887932"/>
                  <a:pt x="11273180" y="826752"/>
                  <a:pt x="11015228" y="873330"/>
                </a:cubicBezTo>
                <a:cubicBezTo>
                  <a:pt x="10757276" y="919908"/>
                  <a:pt x="10644079" y="857736"/>
                  <a:pt x="10304568" y="873330"/>
                </a:cubicBezTo>
                <a:cubicBezTo>
                  <a:pt x="9965057" y="888924"/>
                  <a:pt x="9705206" y="788991"/>
                  <a:pt x="9475465" y="873330"/>
                </a:cubicBezTo>
                <a:cubicBezTo>
                  <a:pt x="9245724" y="957669"/>
                  <a:pt x="9103534" y="855173"/>
                  <a:pt x="8883248" y="873330"/>
                </a:cubicBezTo>
                <a:cubicBezTo>
                  <a:pt x="8662962" y="891487"/>
                  <a:pt x="8715935" y="853082"/>
                  <a:pt x="8646362" y="873330"/>
                </a:cubicBezTo>
                <a:cubicBezTo>
                  <a:pt x="8576789" y="893578"/>
                  <a:pt x="8277414" y="855044"/>
                  <a:pt x="8172588" y="873330"/>
                </a:cubicBezTo>
                <a:cubicBezTo>
                  <a:pt x="8067762" y="891616"/>
                  <a:pt x="7708384" y="817930"/>
                  <a:pt x="7343485" y="873330"/>
                </a:cubicBezTo>
                <a:cubicBezTo>
                  <a:pt x="6978586" y="928730"/>
                  <a:pt x="6987287" y="873041"/>
                  <a:pt x="6632825" y="873330"/>
                </a:cubicBezTo>
                <a:cubicBezTo>
                  <a:pt x="6278363" y="873619"/>
                  <a:pt x="6501548" y="859538"/>
                  <a:pt x="6395939" y="873330"/>
                </a:cubicBezTo>
                <a:cubicBezTo>
                  <a:pt x="6290330" y="887122"/>
                  <a:pt x="6132219" y="831180"/>
                  <a:pt x="5922166" y="873330"/>
                </a:cubicBezTo>
                <a:cubicBezTo>
                  <a:pt x="5712113" y="915480"/>
                  <a:pt x="5675734" y="853549"/>
                  <a:pt x="5448392" y="873330"/>
                </a:cubicBezTo>
                <a:cubicBezTo>
                  <a:pt x="5221050" y="893111"/>
                  <a:pt x="5122986" y="873232"/>
                  <a:pt x="4856176" y="873330"/>
                </a:cubicBezTo>
                <a:cubicBezTo>
                  <a:pt x="4589366" y="873428"/>
                  <a:pt x="4521253" y="866961"/>
                  <a:pt x="4263959" y="873330"/>
                </a:cubicBezTo>
                <a:cubicBezTo>
                  <a:pt x="4006665" y="879699"/>
                  <a:pt x="3686300" y="779431"/>
                  <a:pt x="3434856" y="873330"/>
                </a:cubicBezTo>
                <a:cubicBezTo>
                  <a:pt x="3183412" y="967229"/>
                  <a:pt x="3070407" y="854029"/>
                  <a:pt x="2842639" y="873330"/>
                </a:cubicBezTo>
                <a:cubicBezTo>
                  <a:pt x="2614871" y="892631"/>
                  <a:pt x="2696929" y="860990"/>
                  <a:pt x="2605753" y="873330"/>
                </a:cubicBezTo>
                <a:cubicBezTo>
                  <a:pt x="2514577" y="885670"/>
                  <a:pt x="2248092" y="854383"/>
                  <a:pt x="2131980" y="873330"/>
                </a:cubicBezTo>
                <a:cubicBezTo>
                  <a:pt x="2015868" y="892277"/>
                  <a:pt x="1922868" y="847613"/>
                  <a:pt x="1776650" y="873330"/>
                </a:cubicBezTo>
                <a:cubicBezTo>
                  <a:pt x="1630432" y="899047"/>
                  <a:pt x="1653330" y="857938"/>
                  <a:pt x="1539763" y="873330"/>
                </a:cubicBezTo>
                <a:cubicBezTo>
                  <a:pt x="1426196" y="888722"/>
                  <a:pt x="1417096" y="854012"/>
                  <a:pt x="1302876" y="873330"/>
                </a:cubicBezTo>
                <a:cubicBezTo>
                  <a:pt x="1188656" y="892648"/>
                  <a:pt x="1084516" y="837815"/>
                  <a:pt x="947546" y="873330"/>
                </a:cubicBezTo>
                <a:cubicBezTo>
                  <a:pt x="810576" y="908845"/>
                  <a:pt x="294039" y="849989"/>
                  <a:pt x="0" y="873330"/>
                </a:cubicBezTo>
                <a:cubicBezTo>
                  <a:pt x="-7987" y="684011"/>
                  <a:pt x="33766" y="552509"/>
                  <a:pt x="0" y="445398"/>
                </a:cubicBezTo>
                <a:cubicBezTo>
                  <a:pt x="-33766" y="338287"/>
                  <a:pt x="16368" y="165599"/>
                  <a:pt x="0" y="0"/>
                </a:cubicBezTo>
                <a:close/>
              </a:path>
              <a:path w="11844331" h="873330" stroke="0" extrusionOk="0">
                <a:moveTo>
                  <a:pt x="0" y="0"/>
                </a:moveTo>
                <a:cubicBezTo>
                  <a:pt x="95498" y="-22934"/>
                  <a:pt x="164284" y="17160"/>
                  <a:pt x="236887" y="0"/>
                </a:cubicBezTo>
                <a:cubicBezTo>
                  <a:pt x="309490" y="-17160"/>
                  <a:pt x="396156" y="4738"/>
                  <a:pt x="473773" y="0"/>
                </a:cubicBezTo>
                <a:cubicBezTo>
                  <a:pt x="551390" y="-4738"/>
                  <a:pt x="791386" y="31761"/>
                  <a:pt x="947546" y="0"/>
                </a:cubicBezTo>
                <a:cubicBezTo>
                  <a:pt x="1103706" y="-31761"/>
                  <a:pt x="1427597" y="27538"/>
                  <a:pt x="1658206" y="0"/>
                </a:cubicBezTo>
                <a:cubicBezTo>
                  <a:pt x="1888815" y="-27538"/>
                  <a:pt x="2165639" y="6553"/>
                  <a:pt x="2487310" y="0"/>
                </a:cubicBezTo>
                <a:cubicBezTo>
                  <a:pt x="2808981" y="-6553"/>
                  <a:pt x="2729476" y="769"/>
                  <a:pt x="2961083" y="0"/>
                </a:cubicBezTo>
                <a:cubicBezTo>
                  <a:pt x="3192690" y="-769"/>
                  <a:pt x="3123671" y="24073"/>
                  <a:pt x="3197969" y="0"/>
                </a:cubicBezTo>
                <a:cubicBezTo>
                  <a:pt x="3272267" y="-24073"/>
                  <a:pt x="3473726" y="1508"/>
                  <a:pt x="3553299" y="0"/>
                </a:cubicBezTo>
                <a:cubicBezTo>
                  <a:pt x="3632872" y="-1508"/>
                  <a:pt x="3763109" y="4132"/>
                  <a:pt x="3908629" y="0"/>
                </a:cubicBezTo>
                <a:cubicBezTo>
                  <a:pt x="4054149" y="-4132"/>
                  <a:pt x="4038082" y="23133"/>
                  <a:pt x="4145516" y="0"/>
                </a:cubicBezTo>
                <a:cubicBezTo>
                  <a:pt x="4252950" y="-23133"/>
                  <a:pt x="4511737" y="32862"/>
                  <a:pt x="4737732" y="0"/>
                </a:cubicBezTo>
                <a:cubicBezTo>
                  <a:pt x="4963727" y="-32862"/>
                  <a:pt x="4988240" y="37034"/>
                  <a:pt x="5211506" y="0"/>
                </a:cubicBezTo>
                <a:cubicBezTo>
                  <a:pt x="5434772" y="-37034"/>
                  <a:pt x="5465028" y="5034"/>
                  <a:pt x="5566836" y="0"/>
                </a:cubicBezTo>
                <a:cubicBezTo>
                  <a:pt x="5668644" y="-5034"/>
                  <a:pt x="5812848" y="26983"/>
                  <a:pt x="5922166" y="0"/>
                </a:cubicBezTo>
                <a:cubicBezTo>
                  <a:pt x="6031484" y="-26983"/>
                  <a:pt x="6164202" y="19934"/>
                  <a:pt x="6277495" y="0"/>
                </a:cubicBezTo>
                <a:cubicBezTo>
                  <a:pt x="6390788" y="-19934"/>
                  <a:pt x="6792426" y="11343"/>
                  <a:pt x="6988155" y="0"/>
                </a:cubicBezTo>
                <a:cubicBezTo>
                  <a:pt x="7183884" y="-11343"/>
                  <a:pt x="7387713" y="32682"/>
                  <a:pt x="7580372" y="0"/>
                </a:cubicBezTo>
                <a:cubicBezTo>
                  <a:pt x="7773031" y="-32682"/>
                  <a:pt x="7994714" y="7801"/>
                  <a:pt x="8291032" y="0"/>
                </a:cubicBezTo>
                <a:cubicBezTo>
                  <a:pt x="8587350" y="-7801"/>
                  <a:pt x="8743275" y="54830"/>
                  <a:pt x="8883248" y="0"/>
                </a:cubicBezTo>
                <a:cubicBezTo>
                  <a:pt x="9023221" y="-54830"/>
                  <a:pt x="9070013" y="21000"/>
                  <a:pt x="9120135" y="0"/>
                </a:cubicBezTo>
                <a:cubicBezTo>
                  <a:pt x="9170257" y="-21000"/>
                  <a:pt x="9403067" y="13474"/>
                  <a:pt x="9475465" y="0"/>
                </a:cubicBezTo>
                <a:cubicBezTo>
                  <a:pt x="9547863" y="-13474"/>
                  <a:pt x="9651036" y="25635"/>
                  <a:pt x="9712351" y="0"/>
                </a:cubicBezTo>
                <a:cubicBezTo>
                  <a:pt x="9773666" y="-25635"/>
                  <a:pt x="9949622" y="21021"/>
                  <a:pt x="10186125" y="0"/>
                </a:cubicBezTo>
                <a:cubicBezTo>
                  <a:pt x="10422628" y="-21021"/>
                  <a:pt x="10558718" y="12879"/>
                  <a:pt x="10896785" y="0"/>
                </a:cubicBezTo>
                <a:cubicBezTo>
                  <a:pt x="11234852" y="-12879"/>
                  <a:pt x="11598813" y="107334"/>
                  <a:pt x="11844331" y="0"/>
                </a:cubicBezTo>
                <a:cubicBezTo>
                  <a:pt x="11850934" y="190766"/>
                  <a:pt x="11825288" y="327502"/>
                  <a:pt x="11844331" y="419198"/>
                </a:cubicBezTo>
                <a:cubicBezTo>
                  <a:pt x="11863374" y="510894"/>
                  <a:pt x="11812294" y="660491"/>
                  <a:pt x="11844331" y="873330"/>
                </a:cubicBezTo>
                <a:cubicBezTo>
                  <a:pt x="11696333" y="888670"/>
                  <a:pt x="11334177" y="788649"/>
                  <a:pt x="11133671" y="873330"/>
                </a:cubicBezTo>
                <a:cubicBezTo>
                  <a:pt x="10933165" y="958011"/>
                  <a:pt x="10991056" y="850288"/>
                  <a:pt x="10896785" y="873330"/>
                </a:cubicBezTo>
                <a:cubicBezTo>
                  <a:pt x="10802514" y="896372"/>
                  <a:pt x="10690012" y="853978"/>
                  <a:pt x="10541455" y="873330"/>
                </a:cubicBezTo>
                <a:cubicBezTo>
                  <a:pt x="10392898" y="892682"/>
                  <a:pt x="10218369" y="854633"/>
                  <a:pt x="9949238" y="873330"/>
                </a:cubicBezTo>
                <a:cubicBezTo>
                  <a:pt x="9680107" y="892027"/>
                  <a:pt x="9415906" y="838803"/>
                  <a:pt x="9120135" y="873330"/>
                </a:cubicBezTo>
                <a:cubicBezTo>
                  <a:pt x="8824364" y="907857"/>
                  <a:pt x="8465922" y="804351"/>
                  <a:pt x="8291032" y="873330"/>
                </a:cubicBezTo>
                <a:cubicBezTo>
                  <a:pt x="8116142" y="942309"/>
                  <a:pt x="7712026" y="823356"/>
                  <a:pt x="7461929" y="873330"/>
                </a:cubicBezTo>
                <a:cubicBezTo>
                  <a:pt x="7211832" y="923304"/>
                  <a:pt x="7278966" y="866557"/>
                  <a:pt x="7225042" y="873330"/>
                </a:cubicBezTo>
                <a:cubicBezTo>
                  <a:pt x="7171118" y="880103"/>
                  <a:pt x="6904107" y="846913"/>
                  <a:pt x="6751269" y="873330"/>
                </a:cubicBezTo>
                <a:cubicBezTo>
                  <a:pt x="6598431" y="899747"/>
                  <a:pt x="6498548" y="847314"/>
                  <a:pt x="6395939" y="873330"/>
                </a:cubicBezTo>
                <a:cubicBezTo>
                  <a:pt x="6293330" y="899346"/>
                  <a:pt x="5920347" y="845988"/>
                  <a:pt x="5685279" y="873330"/>
                </a:cubicBezTo>
                <a:cubicBezTo>
                  <a:pt x="5450211" y="900672"/>
                  <a:pt x="5382835" y="869168"/>
                  <a:pt x="5093062" y="873330"/>
                </a:cubicBezTo>
                <a:cubicBezTo>
                  <a:pt x="4803289" y="877492"/>
                  <a:pt x="4740081" y="867268"/>
                  <a:pt x="4619289" y="873330"/>
                </a:cubicBezTo>
                <a:cubicBezTo>
                  <a:pt x="4498497" y="879392"/>
                  <a:pt x="4317366" y="841219"/>
                  <a:pt x="4145516" y="873330"/>
                </a:cubicBezTo>
                <a:cubicBezTo>
                  <a:pt x="3973666" y="905441"/>
                  <a:pt x="3787910" y="839903"/>
                  <a:pt x="3671743" y="873330"/>
                </a:cubicBezTo>
                <a:cubicBezTo>
                  <a:pt x="3555576" y="906757"/>
                  <a:pt x="3485309" y="868795"/>
                  <a:pt x="3434856" y="873330"/>
                </a:cubicBezTo>
                <a:cubicBezTo>
                  <a:pt x="3384403" y="877865"/>
                  <a:pt x="3103689" y="849194"/>
                  <a:pt x="2961083" y="873330"/>
                </a:cubicBezTo>
                <a:cubicBezTo>
                  <a:pt x="2818477" y="897466"/>
                  <a:pt x="2837001" y="872677"/>
                  <a:pt x="2724196" y="873330"/>
                </a:cubicBezTo>
                <a:cubicBezTo>
                  <a:pt x="2611391" y="873983"/>
                  <a:pt x="2483633" y="853379"/>
                  <a:pt x="2368866" y="873330"/>
                </a:cubicBezTo>
                <a:cubicBezTo>
                  <a:pt x="2254099" y="893281"/>
                  <a:pt x="1795335" y="861485"/>
                  <a:pt x="1539763" y="873330"/>
                </a:cubicBezTo>
                <a:cubicBezTo>
                  <a:pt x="1284191" y="885175"/>
                  <a:pt x="1237461" y="859393"/>
                  <a:pt x="1065990" y="873330"/>
                </a:cubicBezTo>
                <a:cubicBezTo>
                  <a:pt x="894519" y="887267"/>
                  <a:pt x="314198" y="831062"/>
                  <a:pt x="0" y="873330"/>
                </a:cubicBezTo>
                <a:cubicBezTo>
                  <a:pt x="-30149" y="762877"/>
                  <a:pt x="52705" y="586788"/>
                  <a:pt x="0" y="427932"/>
                </a:cubicBezTo>
                <a:cubicBezTo>
                  <a:pt x="-52705" y="269076"/>
                  <a:pt x="6258" y="137006"/>
                  <a:pt x="0" y="0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 w="127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741476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81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ensorflow.org/2020/03/face-and-hand-tracking-in-browser-with-mediapipe-and-tensorflowjs.html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learnopencv.com/understanding-convolutional-neural-networks-cn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blog.dailydoseofds.com/p/transfer-learning-vs-fine-tunin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oebetronic/mnist" TargetMode="External"/><Relationship Id="rId2" Type="http://schemas.openxmlformats.org/officeDocument/2006/relationships/hyperlink" Target="https://www.kaggle.com/datasets/hojjatk/mnist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datasets/ylecun/mnist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pm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alentynsichkar.name/mnist.html" TargetMode="External"/><Relationship Id="rId2" Type="http://schemas.openxmlformats.org/officeDocument/2006/relationships/hyperlink" Target="https://www.cs.toronto.edu/~frossard/post/classif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78D8-39C5-136D-7DE7-C372254E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308" y="2696547"/>
            <a:ext cx="11073384" cy="1108431"/>
          </a:xfrm>
        </p:spPr>
        <p:txBody>
          <a:bodyPr>
            <a:normAutofit/>
          </a:bodyPr>
          <a:lstStyle/>
          <a:p>
            <a:r>
              <a:rPr lang="en-US" sz="6600" noProof="0" dirty="0"/>
              <a:t>CS312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E1AE-E1E7-EFE4-AB97-134DB7127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225" y="4814596"/>
            <a:ext cx="9144000" cy="1873541"/>
          </a:xfrm>
        </p:spPr>
        <p:txBody>
          <a:bodyPr>
            <a:normAutofit/>
          </a:bodyPr>
          <a:lstStyle/>
          <a:p>
            <a:pPr algn="r"/>
            <a:r>
              <a:rPr lang="en-US" b="1" noProof="0" dirty="0">
                <a:highlight>
                  <a:srgbClr val="00FFFF"/>
                </a:highlight>
              </a:rPr>
              <a:t>Lecture  #  13</a:t>
            </a:r>
          </a:p>
          <a:p>
            <a:pPr algn="r"/>
            <a:r>
              <a:rPr lang="en-US" b="1" noProof="0" dirty="0"/>
              <a:t>HITEC University, Taxila</a:t>
            </a:r>
          </a:p>
          <a:p>
            <a:pPr algn="r"/>
            <a:r>
              <a:rPr lang="en-US" b="1" noProof="0" dirty="0"/>
              <a:t>Mr. Mubashir Iqbal</a:t>
            </a:r>
          </a:p>
          <a:p>
            <a:pPr algn="r"/>
            <a:r>
              <a:rPr lang="en-US" b="1" noProof="0" dirty="0"/>
              <a:t>Fall-2025</a:t>
            </a:r>
          </a:p>
        </p:txBody>
      </p:sp>
    </p:spTree>
    <p:extLst>
      <p:ext uri="{BB962C8B-B14F-4D97-AF65-F5344CB8AC3E}">
        <p14:creationId xmlns:p14="http://schemas.microsoft.com/office/powerpoint/2010/main" val="39317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8D822-D594-7BC8-C955-33B1D951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multaneously detecting face, hand motion, and pose in real-time on mobile  devices - Fritz ai">
            <a:extLst>
              <a:ext uri="{FF2B5EF4-FFF2-40B4-BE49-F238E27FC236}">
                <a16:creationId xmlns:a16="http://schemas.microsoft.com/office/drawing/2014/main" id="{B8817F1A-EA5F-5584-D46B-76FA0F4D8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18"/>
          <a:stretch>
            <a:fillRect/>
          </a:stretch>
        </p:blipFill>
        <p:spPr>
          <a:xfrm>
            <a:off x="9278286" y="1848764"/>
            <a:ext cx="2761314" cy="4520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47312-AA5D-C4CE-B871-2513F0FFC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Convolutional Neural Network (CNN)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E330-8FBB-2F70-0B78-2BFCEBE16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Spatial features</a:t>
            </a:r>
            <a:r>
              <a:rPr lang="en-GB" dirty="0">
                <a:highlight>
                  <a:srgbClr val="00FFFF"/>
                </a:highlight>
              </a:rPr>
              <a:t>:</a:t>
            </a:r>
            <a:r>
              <a:rPr lang="en-GB" dirty="0"/>
              <a:t> Spatial features are digital representations of real-world objects or phenomena defined by their location, shape, and geometric properties 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Link: </a:t>
            </a:r>
            <a:r>
              <a:rPr lang="en-GB" dirty="0">
                <a:hlinkClick r:id="rId3"/>
              </a:rPr>
              <a:t>Face and hand tracking in the browser with </a:t>
            </a:r>
            <a:r>
              <a:rPr lang="en-GB" dirty="0" err="1">
                <a:hlinkClick r:id="rId3"/>
              </a:rPr>
              <a:t>MediaPipe</a:t>
            </a:r>
            <a:r>
              <a:rPr lang="en-GB" dirty="0">
                <a:hlinkClick r:id="rId3"/>
              </a:rPr>
              <a:t> and TensorFlow.js — The TensorFlow Blog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51A2A-CA09-A2B6-4746-1ABB8580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Face and hand tracking in the browser with MediaPipe and TensorFlow.js —  The TensorFlow Blog">
            <a:extLst>
              <a:ext uri="{FF2B5EF4-FFF2-40B4-BE49-F238E27FC236}">
                <a16:creationId xmlns:a16="http://schemas.microsoft.com/office/drawing/2014/main" id="{7308990F-A285-117E-2FAC-D23AE2C69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89" y="2043016"/>
            <a:ext cx="4286250" cy="323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BFD655-6BCF-1BE0-363C-F89968CE7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225" y="2043016"/>
            <a:ext cx="35718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5D39B-3031-4463-33D0-9741E412D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C9E7-080F-56D3-BC23-8A8EDDC7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Convolutional Neural Network (CNN)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220E-7A99-1E24-9A69-48B8598F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Convolutional Neural Network (CNN)</a:t>
            </a:r>
            <a:r>
              <a:rPr lang="en-GB" dirty="0"/>
              <a:t> is a specialized type of </a:t>
            </a:r>
            <a:r>
              <a:rPr lang="en-GB" b="1" dirty="0"/>
              <a:t>Deep Learning model</a:t>
            </a:r>
            <a:r>
              <a:rPr lang="en-GB" dirty="0"/>
              <a:t> designed primarily to process </a:t>
            </a:r>
            <a:r>
              <a:rPr lang="en-GB" b="1" dirty="0"/>
              <a:t>visual data</a:t>
            </a:r>
            <a:r>
              <a:rPr lang="en-GB" dirty="0"/>
              <a:t> such as:</a:t>
            </a:r>
          </a:p>
          <a:p>
            <a:pPr lvl="1"/>
            <a:r>
              <a:rPr lang="en-GB" dirty="0"/>
              <a:t>Images</a:t>
            </a:r>
          </a:p>
          <a:p>
            <a:pPr lvl="1"/>
            <a:r>
              <a:rPr lang="en-GB" dirty="0"/>
              <a:t>Videos</a:t>
            </a:r>
          </a:p>
          <a:p>
            <a:pPr lvl="1"/>
            <a:r>
              <a:rPr lang="en-GB" dirty="0"/>
              <a:t>Medical scans</a:t>
            </a:r>
          </a:p>
          <a:p>
            <a:pPr lvl="1"/>
            <a:r>
              <a:rPr lang="en-GB" dirty="0"/>
              <a:t>Satellite images</a:t>
            </a:r>
          </a:p>
          <a:p>
            <a:pPr lvl="1"/>
            <a:r>
              <a:rPr lang="en-GB" dirty="0"/>
              <a:t>Face images</a:t>
            </a:r>
          </a:p>
          <a:p>
            <a:pPr lvl="1"/>
            <a:r>
              <a:rPr lang="en-GB" dirty="0"/>
              <a:t>Handwritten text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CNNs are inspired by the </a:t>
            </a:r>
            <a:r>
              <a:rPr lang="en-GB" b="1" dirty="0"/>
              <a:t>human visual system</a:t>
            </a:r>
            <a:r>
              <a:rPr lang="en-GB" dirty="0"/>
              <a:t>, where the brain processes visual information in </a:t>
            </a:r>
            <a:r>
              <a:rPr lang="en-GB" b="1" dirty="0"/>
              <a:t>layers</a:t>
            </a:r>
            <a:r>
              <a:rPr lang="en-GB" dirty="0"/>
              <a:t>, detecting edges first, then shapes, then objects.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587DE-275A-4298-06B9-81AE11731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Spatial AI">
            <a:extLst>
              <a:ext uri="{FF2B5EF4-FFF2-40B4-BE49-F238E27FC236}">
                <a16:creationId xmlns:a16="http://schemas.microsoft.com/office/drawing/2014/main" id="{354727B0-9F66-1BAA-BC2B-B53084521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48" y="1872082"/>
            <a:ext cx="9078473" cy="30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5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9D489-726C-A2CD-D7CE-E974BBB1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Convolutional Neural Network (CNN)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550C-DA66-F59A-6606-C99F30C87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Traditional neural networks (MLP/ANN) treat input as </a:t>
            </a:r>
            <a:r>
              <a:rPr lang="en-GB" b="1" dirty="0"/>
              <a:t>flat data</a:t>
            </a:r>
            <a:r>
              <a:rPr lang="en-GB" dirty="0"/>
              <a:t> (1D vectors).</a:t>
            </a:r>
            <a:br>
              <a:rPr lang="en-GB" dirty="0"/>
            </a:br>
            <a:r>
              <a:rPr lang="en-GB" dirty="0"/>
              <a:t>But images are </a:t>
            </a:r>
            <a:r>
              <a:rPr lang="en-GB" b="1" dirty="0"/>
              <a:t>2D or 3D structured data</a:t>
            </a:r>
            <a:r>
              <a:rPr lang="en-GB" dirty="0"/>
              <a:t> (height × width × channels).</a:t>
            </a:r>
          </a:p>
          <a:p>
            <a:pPr marL="0" indent="0">
              <a:buNone/>
            </a:pPr>
            <a:r>
              <a:rPr lang="en-GB" dirty="0"/>
              <a:t>CNNs:</a:t>
            </a:r>
          </a:p>
          <a:p>
            <a:pPr lvl="1"/>
            <a:r>
              <a:rPr lang="en-GB" dirty="0"/>
              <a:t>Preserve </a:t>
            </a:r>
            <a:r>
              <a:rPr lang="en-GB" b="1" dirty="0"/>
              <a:t>spatial structure</a:t>
            </a:r>
            <a:endParaRPr lang="en-GB" dirty="0"/>
          </a:p>
          <a:p>
            <a:pPr lvl="1"/>
            <a:r>
              <a:rPr lang="en-GB" dirty="0"/>
              <a:t>Learn </a:t>
            </a:r>
            <a:r>
              <a:rPr lang="en-GB" b="1" dirty="0"/>
              <a:t>local patterns</a:t>
            </a:r>
            <a:endParaRPr lang="en-GB" dirty="0"/>
          </a:p>
          <a:p>
            <a:pPr lvl="1"/>
            <a:r>
              <a:rPr lang="en-GB" dirty="0"/>
              <a:t>Automatically extract </a:t>
            </a:r>
            <a:r>
              <a:rPr lang="en-GB" b="1" dirty="0"/>
              <a:t>features</a:t>
            </a:r>
            <a:endParaRPr lang="en-GB" dirty="0"/>
          </a:p>
          <a:p>
            <a:pPr lvl="1"/>
            <a:r>
              <a:rPr lang="en-GB" dirty="0"/>
              <a:t>Reduce computational cost</a:t>
            </a:r>
          </a:p>
          <a:p>
            <a:pPr lvl="1"/>
            <a:r>
              <a:rPr lang="en-GB" dirty="0"/>
              <a:t>Improve accuracy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3538-A64D-A432-51AB-2534602C4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Lesson 1 - Image Processing with Python: RGB Channels and Edge Detection">
            <a:extLst>
              <a:ext uri="{FF2B5EF4-FFF2-40B4-BE49-F238E27FC236}">
                <a16:creationId xmlns:a16="http://schemas.microsoft.com/office/drawing/2014/main" id="{4878B0F6-39A8-0B77-7B96-5BA905BF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79" t="6258" r="22015" b="18305"/>
          <a:stretch>
            <a:fillRect/>
          </a:stretch>
        </p:blipFill>
        <p:spPr>
          <a:xfrm>
            <a:off x="4833333" y="1847460"/>
            <a:ext cx="7206267" cy="45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027E08-FC01-92CA-0040-E56BC213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28" y="3326364"/>
            <a:ext cx="7094422" cy="3198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8125C-DD5A-94AD-1055-E41D691E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Architecture of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D636-48B7-72CF-1043-DD8308957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CNN is built using the following main layers: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Input Layer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Convolution Layer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Activation Layer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Pooling Layer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Flattening Layer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Fully Connected Layer (Dense Layer)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Output Layer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8F3CF-3211-7C47-25B0-4027CC76C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1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5714-81B5-EC22-B518-306211D2F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NN Explainer">
            <a:extLst>
              <a:ext uri="{FF2B5EF4-FFF2-40B4-BE49-F238E27FC236}">
                <a16:creationId xmlns:a16="http://schemas.microsoft.com/office/drawing/2014/main" id="{5ED4F875-4314-B0C3-B71A-51AD3768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901" y="2704868"/>
            <a:ext cx="7575699" cy="4034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72897-5114-6754-92EA-6B2CAF06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Architecture of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AA984-4206-8A0A-77D5-28D32B168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1. Input Layer</a:t>
            </a:r>
          </a:p>
          <a:p>
            <a:pPr marL="0" indent="0">
              <a:buNone/>
            </a:pPr>
            <a:r>
              <a:rPr lang="en-GB" dirty="0"/>
              <a:t>	Takes the raw image as input.</a:t>
            </a:r>
          </a:p>
          <a:p>
            <a:pPr marL="0" indent="0">
              <a:buNone/>
            </a:pPr>
            <a:r>
              <a:rPr lang="en-GB" dirty="0"/>
              <a:t>Example:</a:t>
            </a:r>
          </a:p>
          <a:p>
            <a:pPr lvl="1"/>
            <a:r>
              <a:rPr lang="en-GB" dirty="0"/>
              <a:t>Grayscale image → 28×28×1</a:t>
            </a:r>
          </a:p>
          <a:p>
            <a:pPr lvl="1"/>
            <a:r>
              <a:rPr lang="en-GB" dirty="0"/>
              <a:t>RGB image → 224×224×3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57370-25B3-7B15-A3EB-0E6CB63C5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4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88A18-18C8-F5E6-EC52-9C199AE8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F6CF-209E-9A8D-19EF-6D6273CD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Architecture of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AB2F7-1084-8CF1-DF15-358BD2BF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877078"/>
            <a:ext cx="11856523" cy="5980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2. Convolution Layer (Core of CNN)</a:t>
            </a:r>
          </a:p>
          <a:p>
            <a:pPr marL="0" indent="0">
              <a:buNone/>
            </a:pPr>
            <a:r>
              <a:rPr lang="en-GB" dirty="0"/>
              <a:t>	Applies </a:t>
            </a:r>
            <a:r>
              <a:rPr lang="en-GB" b="1" dirty="0"/>
              <a:t>filters (kernels)</a:t>
            </a:r>
            <a:r>
              <a:rPr lang="en-GB" dirty="0"/>
              <a:t> over the image.</a:t>
            </a:r>
          </a:p>
          <a:p>
            <a:pPr marL="0" indent="0">
              <a:buNone/>
            </a:pPr>
            <a:r>
              <a:rPr lang="en-GB" dirty="0"/>
              <a:t>Extracts important features like: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edges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corners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textures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patterns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shapes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Concept: </a:t>
            </a:r>
            <a:r>
              <a:rPr lang="en-GB" dirty="0"/>
              <a:t>A small matrix (filter) slides over the image and performs </a:t>
            </a:r>
            <a:r>
              <a:rPr lang="en-GB" b="1" dirty="0"/>
              <a:t>mathematical convolution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Output: </a:t>
            </a:r>
            <a:r>
              <a:rPr lang="en-GB" dirty="0"/>
              <a:t>Feature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29891-0E19-4623-2D2F-F1F6D75EE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Facial Emotion Recognition In Real-Time">
            <a:extLst>
              <a:ext uri="{FF2B5EF4-FFF2-40B4-BE49-F238E27FC236}">
                <a16:creationId xmlns:a16="http://schemas.microsoft.com/office/drawing/2014/main" id="{7EB8B0BF-F1C1-76C7-842F-A96EB9792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567" y="1920438"/>
            <a:ext cx="5827356" cy="327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300BC-9B95-FE21-7B46-5DABBDA3A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al Neural Networks Explained - How To Successfully Classify  Images in Python | Towards Data Science">
            <a:extLst>
              <a:ext uri="{FF2B5EF4-FFF2-40B4-BE49-F238E27FC236}">
                <a16:creationId xmlns:a16="http://schemas.microsoft.com/office/drawing/2014/main" id="{FFBF117C-5213-D40E-CCAD-1664E5DD5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073" y="2989978"/>
            <a:ext cx="5089499" cy="3855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E3BB2F-A6CC-6FE8-33D7-D5456047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Architecture of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63455-BDE1-EA69-A1BB-8CBAE0917B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3. Activation Layer (</a:t>
                </a:r>
                <a:r>
                  <a:rPr lang="en-US" b="1" dirty="0" err="1"/>
                  <a:t>ReLU</a:t>
                </a:r>
                <a:r>
                  <a:rPr lang="en-US" b="1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Introduces </a:t>
                </a:r>
                <a:r>
                  <a:rPr lang="en-US" b="1" dirty="0"/>
                  <a:t>non-linearity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Most common: </a:t>
                </a:r>
                <a:r>
                  <a:rPr lang="en-US" b="1" dirty="0" err="1"/>
                  <a:t>ReLU</a:t>
                </a:r>
                <a:r>
                  <a:rPr lang="en-US" b="1" dirty="0"/>
                  <a:t> (Rectified Linear Unit)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S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SA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SA" i="1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sepChr m:val=","/>
                          <m:ctrlPr>
                            <a:rPr lang="ar-S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ar-S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ar-SA" dirty="0"/>
              </a:p>
              <a:p>
                <a:pPr marL="0" indent="0">
                  <a:buNone/>
                </a:pPr>
                <a:r>
                  <a:rPr lang="en-US" dirty="0"/>
                  <a:t>	This allows CNNs to learn </a:t>
                </a:r>
                <a:r>
                  <a:rPr lang="en-US" b="1" dirty="0"/>
                  <a:t>complex patterns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b="1" dirty="0"/>
                  <a:t>4. Pooling Layer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Reduces image size (</a:t>
                </a:r>
                <a:r>
                  <a:rPr lang="en-US" dirty="0" err="1"/>
                  <a:t>downsampling</a:t>
                </a:r>
                <a:r>
                  <a:rPr lang="en-US" dirty="0"/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Reduces computation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Prevents overfitting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Keeps important features</a:t>
                </a:r>
              </a:p>
              <a:p>
                <a:pPr marL="457200" lvl="1" indent="0">
                  <a:buNone/>
                </a:pPr>
                <a:r>
                  <a:rPr lang="en-US" sz="2200" b="1" dirty="0"/>
                  <a:t>Types:</a:t>
                </a:r>
              </a:p>
              <a:p>
                <a:pPr lvl="2"/>
                <a:r>
                  <a:rPr lang="en-US" sz="2200" b="1" dirty="0"/>
                  <a:t>Max Pooling</a:t>
                </a:r>
                <a:r>
                  <a:rPr lang="en-US" sz="2200" dirty="0"/>
                  <a:t> → takes maximum value</a:t>
                </a:r>
              </a:p>
              <a:p>
                <a:pPr lvl="2"/>
                <a:r>
                  <a:rPr lang="en-US" sz="2200" b="1" dirty="0"/>
                  <a:t>Average Pooling</a:t>
                </a:r>
                <a:r>
                  <a:rPr lang="en-US" sz="2200" dirty="0"/>
                  <a:t> → takes average value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63455-BDE1-EA69-A1BB-8CBAE0917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28" t="-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A08A0-986D-0A74-129D-C55C42F4A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0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57159-FB36-0A9E-3EF6-8DF3A2E8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volutional Neural Networks (CNN): Step 3 - Flattening">
            <a:extLst>
              <a:ext uri="{FF2B5EF4-FFF2-40B4-BE49-F238E27FC236}">
                <a16:creationId xmlns:a16="http://schemas.microsoft.com/office/drawing/2014/main" id="{0DD1E85B-DD05-C4E6-6EB8-75A6D22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65"/>
          <a:stretch>
            <a:fillRect/>
          </a:stretch>
        </p:blipFill>
        <p:spPr>
          <a:xfrm>
            <a:off x="7144378" y="843381"/>
            <a:ext cx="4895222" cy="2523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8B5CA-A796-2D4E-4A65-42431F4C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Architecture of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F5B3F-4D7A-CAAD-EF15-D8ED0A495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5. Flattening Layer</a:t>
            </a:r>
          </a:p>
          <a:p>
            <a:pPr marL="0" indent="0">
              <a:buNone/>
            </a:pPr>
            <a:r>
              <a:rPr lang="en-US" dirty="0"/>
              <a:t>	Converts 2D feature maps into 1D vector</a:t>
            </a:r>
          </a:p>
          <a:p>
            <a:pPr marL="0" indent="0">
              <a:buNone/>
            </a:pPr>
            <a:r>
              <a:rPr lang="en-US" dirty="0"/>
              <a:t>	Makes data compatible with Dense layers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b="1" dirty="0"/>
              <a:t>6. Fully Connected Layer (Dense Layer)</a:t>
            </a:r>
          </a:p>
          <a:p>
            <a:pPr lvl="1"/>
            <a:r>
              <a:rPr lang="en-US" dirty="0"/>
              <a:t>Performs </a:t>
            </a:r>
            <a:r>
              <a:rPr lang="en-US" b="1" dirty="0"/>
              <a:t>final reasoning</a:t>
            </a:r>
            <a:endParaRPr lang="en-US" dirty="0"/>
          </a:p>
          <a:p>
            <a:pPr lvl="1"/>
            <a:r>
              <a:rPr lang="en-US" dirty="0"/>
              <a:t>Combines all extracted features</a:t>
            </a:r>
          </a:p>
          <a:p>
            <a:pPr lvl="1"/>
            <a:r>
              <a:rPr lang="en-US" dirty="0"/>
              <a:t>Learns decision boundaries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b="1" dirty="0"/>
              <a:t>7. Output Layer: </a:t>
            </a:r>
            <a:r>
              <a:rPr lang="en-US" dirty="0"/>
              <a:t>Depends on task:</a:t>
            </a:r>
          </a:p>
          <a:p>
            <a:pPr lvl="1"/>
            <a:r>
              <a:rPr lang="en-US" b="1" dirty="0"/>
              <a:t>Binary classification</a:t>
            </a:r>
            <a:r>
              <a:rPr lang="en-US" dirty="0"/>
              <a:t> → Sigmoid</a:t>
            </a:r>
          </a:p>
          <a:p>
            <a:pPr lvl="1"/>
            <a:r>
              <a:rPr lang="en-US" b="1" dirty="0"/>
              <a:t>Multi-class classification</a:t>
            </a:r>
            <a:r>
              <a:rPr lang="en-US" dirty="0"/>
              <a:t> → </a:t>
            </a:r>
            <a:r>
              <a:rPr lang="en-US" dirty="0" err="1"/>
              <a:t>Softmax</a:t>
            </a:r>
            <a:endParaRPr lang="en-US" dirty="0"/>
          </a:p>
          <a:p>
            <a:pPr lvl="1"/>
            <a:r>
              <a:rPr lang="en-US" b="1" dirty="0"/>
              <a:t>Regression</a:t>
            </a:r>
            <a:r>
              <a:rPr lang="en-US" dirty="0"/>
              <a:t> → Linear activation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8F342-3C32-4BBE-1D90-994A01291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18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8A2B5-8E9A-5774-4956-A88EE183F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746A-B6D9-54CF-ACE9-E09BD3DE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Convolutional Neural Network (CNN)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EC1A0-7B06-9465-7340-2F2D5DB66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Link: </a:t>
            </a:r>
            <a:r>
              <a:rPr lang="en-US" dirty="0">
                <a:hlinkClick r:id="rId2"/>
              </a:rPr>
              <a:t>Convolutional Neural Network: A Complete Guide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9E91C-9F37-FC0B-231F-B4C1F0CD9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34285-866F-FD3F-3E1C-07A753B4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26" y="1411889"/>
            <a:ext cx="9106678" cy="54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2AF1-A32D-67BF-8104-FB38FA04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ace Detection: Advancements and Applications | by Everton Gomede, PhD | AI  Mind">
            <a:extLst>
              <a:ext uri="{FF2B5EF4-FFF2-40B4-BE49-F238E27FC236}">
                <a16:creationId xmlns:a16="http://schemas.microsoft.com/office/drawing/2014/main" id="{2731BA0C-42A3-984B-08D3-BFD1C21BB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225928"/>
            <a:ext cx="5715000" cy="321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3A6DF4-4AB7-BA19-5B85-A5922B9B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Convolutional Neural Network (CNN)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957D2-2D17-39E3-1DC3-F617CDBAC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Applications of CNN</a:t>
            </a:r>
          </a:p>
          <a:p>
            <a:pPr lvl="1"/>
            <a:r>
              <a:rPr lang="en-US" sz="2800" dirty="0"/>
              <a:t>Face recognition</a:t>
            </a:r>
          </a:p>
          <a:p>
            <a:pPr lvl="1"/>
            <a:r>
              <a:rPr lang="en-US" sz="2800" dirty="0"/>
              <a:t>Medical diagnosis (MRI, X-ray analysis)</a:t>
            </a:r>
          </a:p>
          <a:p>
            <a:pPr lvl="1"/>
            <a:r>
              <a:rPr lang="en-US" sz="2800" dirty="0"/>
              <a:t>Autonomous vehicles</a:t>
            </a:r>
          </a:p>
          <a:p>
            <a:pPr lvl="1"/>
            <a:r>
              <a:rPr lang="en-US" sz="2800" dirty="0"/>
              <a:t>Object detection</a:t>
            </a:r>
          </a:p>
          <a:p>
            <a:pPr lvl="1"/>
            <a:r>
              <a:rPr lang="en-US" sz="2800" dirty="0"/>
              <a:t>Surveillance systems</a:t>
            </a:r>
          </a:p>
          <a:p>
            <a:pPr lvl="1"/>
            <a:r>
              <a:rPr lang="en-US" sz="2800" dirty="0"/>
              <a:t>Fingerprint recognition</a:t>
            </a:r>
          </a:p>
          <a:p>
            <a:pPr lvl="1"/>
            <a:r>
              <a:rPr lang="en-US" sz="2800" dirty="0"/>
              <a:t>OCR (Optical Character Recognition)</a:t>
            </a:r>
          </a:p>
          <a:p>
            <a:pPr lvl="1"/>
            <a:r>
              <a:rPr lang="en-US" sz="2800" dirty="0"/>
              <a:t>Emotion detection</a:t>
            </a:r>
          </a:p>
          <a:p>
            <a:pPr lvl="1"/>
            <a:r>
              <a:rPr lang="en-US" sz="2800" dirty="0"/>
              <a:t>Satellite image analysis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28ED7-7AE9-1688-D921-881D2923A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5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C066-B27D-AA38-885C-2397EF3E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Lecture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D9A2-03FB-796F-DEE1-8BF6927A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MNIST Dataset</a:t>
            </a:r>
          </a:p>
          <a:p>
            <a:r>
              <a:rPr lang="en-GB" dirty="0"/>
              <a:t>Convolutional Neural Networks (CNNs)</a:t>
            </a:r>
          </a:p>
          <a:p>
            <a:r>
              <a:rPr lang="en-GB" dirty="0"/>
              <a:t>Recurrent Neural Networks (RNNs)</a:t>
            </a:r>
          </a:p>
          <a:p>
            <a:r>
              <a:rPr lang="en-GB" dirty="0"/>
              <a:t>Sequence Modelling</a:t>
            </a:r>
          </a:p>
          <a:p>
            <a:r>
              <a:rPr lang="en-GB" dirty="0"/>
              <a:t>Pre-trained Models</a:t>
            </a:r>
          </a:p>
          <a:p>
            <a:r>
              <a:rPr lang="en-GB" dirty="0"/>
              <a:t>Transfer Learning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9F48D-8FC8-EA4C-9F18-AB41CC3BC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z="1800" b="1" noProof="0" smtClean="0"/>
              <a:pPr/>
              <a:t>2</a:t>
            </a:fld>
            <a:endParaRPr lang="en-US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157277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2E9A2-0258-5A1C-E97E-7B57DC1D8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8A0D-7C1D-5051-AE39-B923584E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CNN vs ANN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CE758A-1400-C8E5-D555-713265F56D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369767"/>
              </p:ext>
            </p:extLst>
          </p:nvPr>
        </p:nvGraphicFramePr>
        <p:xfrm>
          <a:off x="173831" y="1019938"/>
          <a:ext cx="11844338" cy="5425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387214">
                  <a:extLst>
                    <a:ext uri="{9D8B030D-6E8A-4147-A177-3AD203B41FA5}">
                      <a16:colId xmlns:a16="http://schemas.microsoft.com/office/drawing/2014/main" val="1843288874"/>
                    </a:ext>
                  </a:extLst>
                </a:gridCol>
                <a:gridCol w="6457124">
                  <a:extLst>
                    <a:ext uri="{9D8B030D-6E8A-4147-A177-3AD203B41FA5}">
                      <a16:colId xmlns:a16="http://schemas.microsoft.com/office/drawing/2014/main" val="3740497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CNN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388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Works on flat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40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Works on structured image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660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Manual feature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Automatic feature extraction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118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High 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Fewer 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276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Not spatial-aware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Spatially aware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429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Low image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High image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0332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D45B2-B656-5207-820C-1CFF67D87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8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EF6D3-3B03-6240-1A30-94E75461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7BF68-7C88-4AD2-BAE1-20A939B1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solidFill>
                  <a:srgbClr val="EE0000"/>
                </a:solidFill>
                <a:latin typeface="Consolas" panose="020B0609020204030204" pitchFamily="49" charset="0"/>
              </a:rPr>
              <a:t>tensorflow.keras.models</a:t>
            </a: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 import Sequential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solidFill>
                  <a:srgbClr val="EE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 import </a:t>
            </a:r>
            <a:r>
              <a:rPr lang="en-US" sz="1600" b="1" dirty="0">
                <a:solidFill>
                  <a:srgbClr val="EE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Conv2D</a:t>
            </a: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E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MaxPooling2D</a:t>
            </a: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E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Flatten</a:t>
            </a: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E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Dense</a:t>
            </a: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E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Dropout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model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Sequential()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model.add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Conv2D</a:t>
            </a:r>
            <a:r>
              <a:rPr lang="en-US" sz="1600" dirty="0">
                <a:latin typeface="Consolas" panose="020B0609020204030204" pitchFamily="49" charset="0"/>
              </a:rPr>
              <a:t>(filters=32, </a:t>
            </a:r>
            <a:r>
              <a:rPr lang="en-US" sz="1600" dirty="0" err="1">
                <a:latin typeface="Consolas" panose="020B0609020204030204" pitchFamily="49" charset="0"/>
              </a:rPr>
              <a:t>kernel_size</a:t>
            </a:r>
            <a:r>
              <a:rPr lang="en-US" sz="1600" dirty="0">
                <a:latin typeface="Consolas" panose="020B0609020204030204" pitchFamily="49" charset="0"/>
              </a:rPr>
              <a:t>=(3,3), activation='</a:t>
            </a:r>
            <a:r>
              <a:rPr lang="en-US" sz="1600" dirty="0" err="1">
                <a:latin typeface="Consolas" panose="020B0609020204030204" pitchFamily="49" charset="0"/>
              </a:rPr>
              <a:t>relu</a:t>
            </a:r>
            <a:r>
              <a:rPr lang="en-US" sz="1600" dirty="0">
                <a:latin typeface="Consolas" panose="020B0609020204030204" pitchFamily="49" charset="0"/>
              </a:rPr>
              <a:t>', </a:t>
            </a:r>
            <a:r>
              <a:rPr lang="en-US" sz="1600" dirty="0" err="1">
                <a:latin typeface="Consolas" panose="020B0609020204030204" pitchFamily="49" charset="0"/>
              </a:rPr>
              <a:t>input_shape</a:t>
            </a:r>
            <a:r>
              <a:rPr lang="en-US" sz="1600" dirty="0">
                <a:latin typeface="Consolas" panose="020B0609020204030204" pitchFamily="49" charset="0"/>
              </a:rPr>
              <a:t>=(28,28,1))) # 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Convolution Layer 1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model.add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MaxPooling2D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pool_size</a:t>
            </a:r>
            <a:r>
              <a:rPr lang="en-US" sz="1600" dirty="0">
                <a:latin typeface="Consolas" panose="020B0609020204030204" pitchFamily="49" charset="0"/>
              </a:rPr>
              <a:t>=(2,2)))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model.add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Conv2D</a:t>
            </a:r>
            <a:r>
              <a:rPr lang="en-US" sz="1600" dirty="0">
                <a:latin typeface="Consolas" panose="020B0609020204030204" pitchFamily="49" charset="0"/>
              </a:rPr>
              <a:t>(filters=64, </a:t>
            </a:r>
            <a:r>
              <a:rPr lang="en-US" sz="1600" dirty="0" err="1">
                <a:latin typeface="Consolas" panose="020B0609020204030204" pitchFamily="49" charset="0"/>
              </a:rPr>
              <a:t>kernel_size</a:t>
            </a:r>
            <a:r>
              <a:rPr lang="en-US" sz="1600" dirty="0">
                <a:latin typeface="Consolas" panose="020B0609020204030204" pitchFamily="49" charset="0"/>
              </a:rPr>
              <a:t>=(3,3), activation='</a:t>
            </a:r>
            <a:r>
              <a:rPr lang="en-US" sz="1600" dirty="0" err="1">
                <a:latin typeface="Consolas" panose="020B0609020204030204" pitchFamily="49" charset="0"/>
              </a:rPr>
              <a:t>relu</a:t>
            </a:r>
            <a:r>
              <a:rPr lang="en-US" sz="1600" dirty="0">
                <a:latin typeface="Consolas" panose="020B0609020204030204" pitchFamily="49" charset="0"/>
              </a:rPr>
              <a:t>')) # 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Convolution Layer 2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model.add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MaxPooling2D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pool_size</a:t>
            </a:r>
            <a:r>
              <a:rPr lang="en-US" sz="1600" dirty="0">
                <a:latin typeface="Consolas" panose="020B0609020204030204" pitchFamily="49" charset="0"/>
              </a:rPr>
              <a:t>=(2,2)))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model.add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Flatten</a:t>
            </a:r>
            <a:r>
              <a:rPr lang="en-US" sz="1600" dirty="0">
                <a:latin typeface="Consolas" panose="020B0609020204030204" pitchFamily="49" charset="0"/>
              </a:rPr>
              <a:t>()) </a:t>
            </a:r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# Flatten Layer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model.add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highlight>
                  <a:srgbClr val="FF00FF"/>
                </a:highlight>
                <a:latin typeface="Consolas" panose="020B0609020204030204" pitchFamily="49" charset="0"/>
              </a:rPr>
              <a:t>Dense</a:t>
            </a:r>
            <a:r>
              <a:rPr lang="en-US" sz="1600" dirty="0">
                <a:latin typeface="Consolas" panose="020B0609020204030204" pitchFamily="49" charset="0"/>
              </a:rPr>
              <a:t>(128, activation='</a:t>
            </a:r>
            <a:r>
              <a:rPr lang="en-US" sz="1600" dirty="0" err="1">
                <a:latin typeface="Consolas" panose="020B0609020204030204" pitchFamily="49" charset="0"/>
              </a:rPr>
              <a:t>relu</a:t>
            </a:r>
            <a:r>
              <a:rPr lang="en-US" sz="1600" dirty="0">
                <a:latin typeface="Consolas" panose="020B0609020204030204" pitchFamily="49" charset="0"/>
              </a:rPr>
              <a:t>’)) </a:t>
            </a:r>
            <a:r>
              <a:rPr lang="en-US" sz="1600" dirty="0">
                <a:highlight>
                  <a:srgbClr val="FF00FF"/>
                </a:highlight>
                <a:latin typeface="Consolas" panose="020B0609020204030204" pitchFamily="49" charset="0"/>
              </a:rPr>
              <a:t># Fully Connected Layer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model.add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Dropout</a:t>
            </a:r>
            <a:r>
              <a:rPr lang="en-US" sz="1600" dirty="0">
                <a:latin typeface="Consolas" panose="020B0609020204030204" pitchFamily="49" charset="0"/>
              </a:rPr>
              <a:t>(0.3))   # Prevent overfitting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model.add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highlight>
                  <a:srgbClr val="FF00FF"/>
                </a:highlight>
                <a:latin typeface="Consolas" panose="020B0609020204030204" pitchFamily="49" charset="0"/>
              </a:rPr>
              <a:t>Dense</a:t>
            </a:r>
            <a:r>
              <a:rPr lang="en-US" sz="1600" dirty="0">
                <a:latin typeface="Consolas" panose="020B0609020204030204" pitchFamily="49" charset="0"/>
              </a:rPr>
              <a:t>(10, activation='</a:t>
            </a:r>
            <a:r>
              <a:rPr lang="en-US" sz="1600" dirty="0" err="1">
                <a:latin typeface="Consolas" panose="020B0609020204030204" pitchFamily="49" charset="0"/>
              </a:rPr>
              <a:t>softmax</a:t>
            </a:r>
            <a:r>
              <a:rPr lang="en-US" sz="1600" dirty="0">
                <a:latin typeface="Consolas" panose="020B0609020204030204" pitchFamily="49" charset="0"/>
              </a:rPr>
              <a:t>'))  # 10 digits (0–9) # Output Layer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model.compile</a:t>
            </a:r>
            <a:r>
              <a:rPr lang="en-US" sz="1600" dirty="0">
                <a:latin typeface="Consolas" panose="020B0609020204030204" pitchFamily="49" charset="0"/>
              </a:rPr>
              <a:t>(optimizer='</a:t>
            </a:r>
            <a:r>
              <a:rPr lang="en-US" sz="1600" dirty="0" err="1">
                <a:latin typeface="Consolas" panose="020B0609020204030204" pitchFamily="49" charset="0"/>
              </a:rPr>
              <a:t>adam</a:t>
            </a:r>
            <a:r>
              <a:rPr lang="en-US" sz="1600" dirty="0">
                <a:latin typeface="Consolas" panose="020B0609020204030204" pitchFamily="49" charset="0"/>
              </a:rPr>
              <a:t>',loss='</a:t>
            </a:r>
            <a:r>
              <a:rPr lang="en-US" sz="1600" dirty="0" err="1">
                <a:latin typeface="Consolas" panose="020B0609020204030204" pitchFamily="49" charset="0"/>
              </a:rPr>
              <a:t>categorical_crossentropy</a:t>
            </a:r>
            <a:r>
              <a:rPr lang="en-US" sz="1600" dirty="0">
                <a:latin typeface="Consolas" panose="020B0609020204030204" pitchFamily="49" charset="0"/>
              </a:rPr>
              <a:t>’, metrics=['accuracy’]) #Compile Model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model.summary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5664E-5417-5AF0-5018-93FFFDA9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Python CNN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62052-5DF3-DAB4-B9BE-03757955F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3FF0-0A13-54DC-4714-A69F2B377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Recurrent Neural Networks (RNNs)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1A969-9297-3096-415B-180BEBB2D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B2E1-9613-4C1E-29BF-FFFC3D75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Recurrent Neural Networks (RNNs)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1801-3276-26C7-1FEE-432B3AC22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Recurrent Neural Network (RNN)</a:t>
            </a:r>
            <a:r>
              <a:rPr lang="en-GB" dirty="0"/>
              <a:t> is a type of </a:t>
            </a:r>
            <a:r>
              <a:rPr lang="en-GB" b="1" dirty="0"/>
              <a:t>Deep Learning model</a:t>
            </a:r>
            <a:r>
              <a:rPr lang="en-GB" dirty="0"/>
              <a:t> specially designed to process </a:t>
            </a:r>
            <a:r>
              <a:rPr lang="en-GB" b="1" dirty="0"/>
              <a:t>sequential data</a:t>
            </a:r>
            <a:r>
              <a:rPr lang="en-GB" dirty="0"/>
              <a:t> — data where </a:t>
            </a:r>
            <a:r>
              <a:rPr lang="en-GB" b="1" dirty="0"/>
              <a:t>order and time matter</a:t>
            </a:r>
            <a:r>
              <a:rPr lang="en-GB" dirty="0"/>
              <a:t>. </a:t>
            </a:r>
            <a:r>
              <a:rPr lang="en-GB" dirty="0">
                <a:highlight>
                  <a:srgbClr val="C0C0C0"/>
                </a:highlight>
              </a:rPr>
              <a:t>An RNN is a neural network that can remember previous inputs and use them to make better predictions on sequence data. </a:t>
            </a:r>
            <a:r>
              <a:rPr lang="en-GB" dirty="0"/>
              <a:t>Unlike traditional neural networks, RNNs have a </a:t>
            </a:r>
            <a:r>
              <a:rPr lang="en-GB" b="1" dirty="0"/>
              <a:t>memory mechanism</a:t>
            </a:r>
            <a:r>
              <a:rPr lang="en-GB" dirty="0"/>
              <a:t>, allowing them to remember </a:t>
            </a:r>
            <a:r>
              <a:rPr lang="en-GB" b="1" dirty="0"/>
              <a:t>previous inputs</a:t>
            </a:r>
            <a:r>
              <a:rPr lang="en-GB" dirty="0"/>
              <a:t> and use that information in future predictions.</a:t>
            </a:r>
          </a:p>
          <a:p>
            <a:pPr marL="0" indent="0">
              <a:buNone/>
            </a:pPr>
            <a:r>
              <a:rPr lang="en-GB" b="1" dirty="0"/>
              <a:t>Traditional ANN and CNN models:</a:t>
            </a:r>
          </a:p>
          <a:p>
            <a:pPr lvl="1"/>
            <a:r>
              <a:rPr lang="en-GB" dirty="0"/>
              <a:t>Treat each input as </a:t>
            </a:r>
            <a:r>
              <a:rPr lang="en-GB" b="1" dirty="0"/>
              <a:t>independent</a:t>
            </a:r>
            <a:endParaRPr lang="en-GB" dirty="0"/>
          </a:p>
          <a:p>
            <a:pPr lvl="1"/>
            <a:r>
              <a:rPr lang="en-GB" dirty="0"/>
              <a:t>Have </a:t>
            </a:r>
            <a:r>
              <a:rPr lang="en-GB" b="1" dirty="0"/>
              <a:t>no memory</a:t>
            </a:r>
            <a:endParaRPr lang="en-GB" dirty="0"/>
          </a:p>
          <a:p>
            <a:pPr lvl="1"/>
            <a:r>
              <a:rPr lang="en-GB" dirty="0"/>
              <a:t>Cannot understand </a:t>
            </a:r>
            <a:r>
              <a:rPr lang="en-GB" b="1" dirty="0"/>
              <a:t>sequence relationships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RNNs:</a:t>
            </a:r>
          </a:p>
          <a:p>
            <a:pPr lvl="1"/>
            <a:r>
              <a:rPr lang="en-GB" dirty="0"/>
              <a:t>Understand </a:t>
            </a:r>
            <a:r>
              <a:rPr lang="en-GB" b="1" dirty="0"/>
              <a:t>temporal relationships</a:t>
            </a:r>
            <a:endParaRPr lang="en-GB" dirty="0"/>
          </a:p>
          <a:p>
            <a:pPr lvl="1"/>
            <a:r>
              <a:rPr lang="en-GB" dirty="0"/>
              <a:t>Maintain </a:t>
            </a:r>
            <a:r>
              <a:rPr lang="en-GB" b="1" dirty="0"/>
              <a:t>context</a:t>
            </a:r>
            <a:endParaRPr lang="en-GB" dirty="0"/>
          </a:p>
          <a:p>
            <a:pPr lvl="1"/>
            <a:r>
              <a:rPr lang="en-GB" dirty="0"/>
              <a:t>Process </a:t>
            </a:r>
            <a:r>
              <a:rPr lang="en-GB" b="1" dirty="0"/>
              <a:t>time-dependent data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D5508-8019-760B-542B-64ADD0A3B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Building and Visualizing Machine Language Translation from Scratch using  TF2 | by Bhanu Teja | Towards AI">
            <a:extLst>
              <a:ext uri="{FF2B5EF4-FFF2-40B4-BE49-F238E27FC236}">
                <a16:creationId xmlns:a16="http://schemas.microsoft.com/office/drawing/2014/main" id="{791C2802-5A27-F9DA-51DE-261E6A7B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508" y="3314963"/>
            <a:ext cx="5769429" cy="34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55F48-9AF2-134E-75A2-8BB585A6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9CAE-7AFF-0339-6CB2-02CC8F76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Recurrent Neural Networks (RNNs)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FFBFD-CA15-9AA8-AA5D-3667BA925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Types of Sequential Data: </a:t>
            </a:r>
            <a:r>
              <a:rPr lang="en-US" dirty="0"/>
              <a:t>RNNs are used when data is ordered in time:</a:t>
            </a:r>
          </a:p>
          <a:p>
            <a:pPr lvl="1"/>
            <a:r>
              <a:rPr lang="en-US" dirty="0"/>
              <a:t>Text (sentences, paragraphs)</a:t>
            </a:r>
          </a:p>
          <a:p>
            <a:pPr lvl="1"/>
            <a:r>
              <a:rPr lang="en-US" dirty="0"/>
              <a:t>Speech/audio signals</a:t>
            </a:r>
          </a:p>
          <a:p>
            <a:pPr lvl="1"/>
            <a:r>
              <a:rPr lang="en-US" dirty="0"/>
              <a:t>Sensor data streams</a:t>
            </a:r>
          </a:p>
          <a:p>
            <a:pPr lvl="1"/>
            <a:r>
              <a:rPr lang="en-US" dirty="0"/>
              <a:t>Stock prices</a:t>
            </a:r>
          </a:p>
          <a:p>
            <a:pPr lvl="1"/>
            <a:r>
              <a:rPr lang="en-US" dirty="0"/>
              <a:t>ECG/EEG signals</a:t>
            </a:r>
          </a:p>
          <a:p>
            <a:pPr lvl="1"/>
            <a:r>
              <a:rPr lang="en-US" dirty="0"/>
              <a:t>Video frames</a:t>
            </a:r>
          </a:p>
          <a:p>
            <a:pPr lvl="1"/>
            <a:r>
              <a:rPr lang="en-US" dirty="0"/>
              <a:t>User behavior logs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98544-DA1D-3DFA-A8CD-5F383F80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How I Classified Images With Recurrent Neural Networks | by Nathalie Jeans  | Medium">
            <a:extLst>
              <a:ext uri="{FF2B5EF4-FFF2-40B4-BE49-F238E27FC236}">
                <a16:creationId xmlns:a16="http://schemas.microsoft.com/office/drawing/2014/main" id="{163028B7-0A7D-2C0A-D7EB-B7EDFD97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16095"/>
            <a:ext cx="7325928" cy="43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66816-421D-89E2-6AFC-6F0BD5128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D81B-7E03-0FE7-8D59-362D5C43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Recurrent Neural Networks (RNNs)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7EEE-A2E7-BBFA-4FB4-686442C02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4019039" cy="5733642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Core Idea of RNN: </a:t>
            </a:r>
            <a:r>
              <a:rPr lang="en-GB" dirty="0"/>
              <a:t>Each output depends on both: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current input</a:t>
            </a:r>
            <a:endParaRPr lang="en-GB" dirty="0"/>
          </a:p>
          <a:p>
            <a:pPr lvl="1"/>
            <a:r>
              <a:rPr lang="en-GB" dirty="0"/>
              <a:t>the </a:t>
            </a:r>
            <a:r>
              <a:rPr lang="en-GB" b="1" dirty="0"/>
              <a:t>previous hidden state (memory)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This gives RNN the ability to </a:t>
            </a:r>
            <a:r>
              <a:rPr lang="en-GB" b="1" dirty="0"/>
              <a:t>remember past information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C1969-E2D5-6502-DB90-4F9721151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Animated RNN, LSTM and GRU. Recurrent neural network cells in GIFs | by  Raimi Karim | TDS Archive | Medium">
            <a:extLst>
              <a:ext uri="{FF2B5EF4-FFF2-40B4-BE49-F238E27FC236}">
                <a16:creationId xmlns:a16="http://schemas.microsoft.com/office/drawing/2014/main" id="{8661B909-DDF5-4E03-664A-B78D7942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452" y="1291711"/>
            <a:ext cx="7837484" cy="51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57A0-E369-9507-B46A-F37A2C6D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7D71-F827-A75A-B0C9-A0346F38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Basic Architecture of RNN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CA9CD-93DE-9EFD-9DD9-5E7B45789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Components of an RNN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Input sequence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Hidden state (memory)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Recurrent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Weights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Activation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Output sequence</a:t>
            </a:r>
          </a:p>
          <a:p>
            <a:pPr marL="0" indent="0">
              <a:buNone/>
            </a:pPr>
            <a:r>
              <a:rPr lang="en-US" dirty="0"/>
              <a:t>Types of RNN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b="1" dirty="0"/>
              <a:t>One-to-One</a:t>
            </a:r>
            <a:r>
              <a:rPr lang="en-GB" dirty="0"/>
              <a:t> → Standard NN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b="1" dirty="0"/>
              <a:t>One-to-Many</a:t>
            </a:r>
            <a:r>
              <a:rPr lang="en-GB" dirty="0"/>
              <a:t> → Image captioning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b="1" dirty="0"/>
              <a:t>Many-to-One</a:t>
            </a:r>
            <a:r>
              <a:rPr lang="en-GB" dirty="0"/>
              <a:t> → Sentiment 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b="1" dirty="0"/>
              <a:t>Many-to-Many</a:t>
            </a:r>
            <a:r>
              <a:rPr lang="en-GB" dirty="0"/>
              <a:t> → Language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8EAB6-2473-ECC9-2FBC-CDA228CA5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Best andrew ng recurrent neural networks Clearance How Recurrent Neural  Network RNN Works">
            <a:extLst>
              <a:ext uri="{FF2B5EF4-FFF2-40B4-BE49-F238E27FC236}">
                <a16:creationId xmlns:a16="http://schemas.microsoft.com/office/drawing/2014/main" id="{F93F8A8D-90F0-DF28-97A0-26B1133C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43" y="1045028"/>
            <a:ext cx="5477333" cy="40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3D3EC-EE28-780B-9E53-E791EDFE6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820AE-54E4-0FC3-FF2C-135AE397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Recurrent Neural Networks (RNNs)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1271-35E9-9267-D037-A4B53BA7D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Applications of RNN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/>
              <a:t>Speech recognition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/>
              <a:t>Machine translation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/>
              <a:t>Chatbots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/>
              <a:t>Text 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/>
              <a:t>Sentiment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/>
              <a:t>Stock market prediction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/>
              <a:t>Weather forecasting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/>
              <a:t>Music 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/>
              <a:t>Video captioning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800" dirty="0"/>
              <a:t>Human activity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A6A93-2C5E-BD19-E61F-0A6E7901E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Recurring Neural Networks: Understanding the Many Types">
            <a:extLst>
              <a:ext uri="{FF2B5EF4-FFF2-40B4-BE49-F238E27FC236}">
                <a16:creationId xmlns:a16="http://schemas.microsoft.com/office/drawing/2014/main" id="{899BFFFA-7587-C316-557E-AC5F362DC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133" y="960121"/>
            <a:ext cx="6720467" cy="53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AF4DB-C1D9-6586-7AD3-1854A94BC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78032-08A5-5FA2-F30D-9326C0BEA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solidFill>
                  <a:srgbClr val="EE0000"/>
                </a:solidFill>
                <a:latin typeface="Consolas" panose="020B0609020204030204" pitchFamily="49" charset="0"/>
              </a:rPr>
              <a:t>tensorflow.keras.models</a:t>
            </a: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 import Sequential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solidFill>
                  <a:srgbClr val="EE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 import </a:t>
            </a:r>
            <a:r>
              <a:rPr lang="en-US" sz="1600" b="1" dirty="0" err="1">
                <a:solidFill>
                  <a:srgbClr val="EE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SimpleRNN</a:t>
            </a: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E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Dense</a:t>
            </a:r>
            <a:r>
              <a:rPr lang="en-US" sz="1600" dirty="0">
                <a:solidFill>
                  <a:srgbClr val="EE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E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Dropout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model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Sequential()</a:t>
            </a: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</a:rPr>
              <a:t>model.add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highlight>
                  <a:srgbClr val="00FFFF"/>
                </a:highlight>
                <a:latin typeface="Consolas" panose="020B0609020204030204" pitchFamily="49" charset="0"/>
              </a:rPr>
              <a:t>SimpleRNN</a:t>
            </a: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    units=64,                 # Number of memory cells</a:t>
            </a:r>
          </a:p>
          <a:p>
            <a:pPr marL="0" indent="0">
              <a:buNone/>
            </a:pP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    activation='tanh',        # Activation function</a:t>
            </a:r>
          </a:p>
          <a:p>
            <a:pPr marL="0" indent="0">
              <a:buNone/>
            </a:pP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highlight>
                  <a:srgbClr val="00FFFF"/>
                </a:highlight>
                <a:latin typeface="Consolas" panose="020B0609020204030204" pitchFamily="49" charset="0"/>
              </a:rPr>
              <a:t>return_sequences</a:t>
            </a: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=False,   # Output only last time step</a:t>
            </a:r>
          </a:p>
          <a:p>
            <a:pPr marL="0" indent="0">
              <a:buNone/>
            </a:pP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highlight>
                  <a:srgbClr val="00FFFF"/>
                </a:highlight>
                <a:latin typeface="Consolas" panose="020B0609020204030204" pitchFamily="49" charset="0"/>
              </a:rPr>
              <a:t>input_shape</a:t>
            </a: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=(10, 5)       # (timesteps, features)</a:t>
            </a:r>
          </a:p>
          <a:p>
            <a:pPr marL="0" indent="0">
              <a:buNone/>
            </a:pP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model.add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highlight>
                  <a:srgbClr val="FF00FF"/>
                </a:highlight>
                <a:latin typeface="Consolas" panose="020B0609020204030204" pitchFamily="49" charset="0"/>
              </a:rPr>
              <a:t>Dense</a:t>
            </a:r>
            <a:r>
              <a:rPr lang="en-US" sz="1600" dirty="0">
                <a:latin typeface="Consolas" panose="020B0609020204030204" pitchFamily="49" charset="0"/>
              </a:rPr>
              <a:t>(32, activation='</a:t>
            </a:r>
            <a:r>
              <a:rPr lang="en-US" sz="1600" dirty="0" err="1">
                <a:latin typeface="Consolas" panose="020B0609020204030204" pitchFamily="49" charset="0"/>
              </a:rPr>
              <a:t>relu</a:t>
            </a:r>
            <a:r>
              <a:rPr lang="en-US" sz="1600" dirty="0">
                <a:latin typeface="Consolas" panose="020B0609020204030204" pitchFamily="49" charset="0"/>
              </a:rPr>
              <a:t>’)) </a:t>
            </a:r>
            <a:r>
              <a:rPr lang="en-US" sz="1600" dirty="0">
                <a:highlight>
                  <a:srgbClr val="FF00FF"/>
                </a:highlight>
                <a:latin typeface="Consolas" panose="020B0609020204030204" pitchFamily="49" charset="0"/>
              </a:rPr>
              <a:t># Fully Connected Layer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model.add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highlight>
                  <a:srgbClr val="FF00FF"/>
                </a:highlight>
                <a:latin typeface="Consolas" panose="020B0609020204030204" pitchFamily="49" charset="0"/>
              </a:rPr>
              <a:t>Dense</a:t>
            </a:r>
            <a:r>
              <a:rPr lang="en-US" sz="1600" dirty="0">
                <a:latin typeface="Consolas" panose="020B0609020204030204" pitchFamily="49" charset="0"/>
              </a:rPr>
              <a:t>(1, activation='</a:t>
            </a:r>
            <a:r>
              <a:rPr lang="en-US" sz="1600" dirty="0" err="1">
                <a:latin typeface="Consolas" panose="020B0609020204030204" pitchFamily="49" charset="0"/>
              </a:rPr>
              <a:t>softmax</a:t>
            </a:r>
            <a:r>
              <a:rPr lang="en-US" sz="1600" dirty="0">
                <a:latin typeface="Consolas" panose="020B0609020204030204" pitchFamily="49" charset="0"/>
              </a:rPr>
              <a:t>’)) 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model.compile</a:t>
            </a:r>
            <a:r>
              <a:rPr lang="en-US" sz="1600" dirty="0">
                <a:latin typeface="Consolas" panose="020B0609020204030204" pitchFamily="49" charset="0"/>
              </a:rPr>
              <a:t>(optimizer='</a:t>
            </a:r>
            <a:r>
              <a:rPr lang="en-US" sz="1600" dirty="0" err="1">
                <a:latin typeface="Consolas" panose="020B0609020204030204" pitchFamily="49" charset="0"/>
              </a:rPr>
              <a:t>adam</a:t>
            </a:r>
            <a:r>
              <a:rPr lang="en-US" sz="1600" dirty="0">
                <a:latin typeface="Consolas" panose="020B0609020204030204" pitchFamily="49" charset="0"/>
              </a:rPr>
              <a:t>',loss='</a:t>
            </a:r>
            <a:r>
              <a:rPr lang="en-US" sz="1600" dirty="0" err="1">
                <a:latin typeface="Consolas" panose="020B0609020204030204" pitchFamily="49" charset="0"/>
              </a:rPr>
              <a:t>categorical_crossentropy</a:t>
            </a:r>
            <a:r>
              <a:rPr lang="en-US" sz="1600" dirty="0">
                <a:latin typeface="Consolas" panose="020B0609020204030204" pitchFamily="49" charset="0"/>
              </a:rPr>
              <a:t>’, metrics=['accuracy’]) #Compile Model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model.summary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B6017-E87B-506F-2C0A-9FFD93FA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Python RNN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46987-0C34-1BD1-7150-4B410A181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A20CA-8728-DDE3-972C-DEC6145A61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Sequence Modelling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B255F-E859-4C11-0D3D-A862FA048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5F9D-F206-9529-8C7A-D55E3AA08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MNIST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2802A-17AA-7C9F-716C-431351502F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96925-05C4-24D3-D74F-98F04ED2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1EF17-6C6A-5897-DE92-430065E5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Sequence modelling</a:t>
            </a:r>
            <a:r>
              <a:rPr lang="en-GB" dirty="0"/>
              <a:t> is the process of designing AI/ML models that can </a:t>
            </a:r>
            <a:r>
              <a:rPr lang="en-GB" b="1" dirty="0"/>
              <a:t>understand, learn from, and predict ordered data</a:t>
            </a:r>
            <a:r>
              <a:rPr lang="en-GB" dirty="0"/>
              <a:t>, where the </a:t>
            </a:r>
            <a:r>
              <a:rPr lang="en-GB" b="1" dirty="0"/>
              <a:t>sequence and timing of elements matter</a:t>
            </a:r>
            <a:r>
              <a:rPr lang="en-GB" dirty="0"/>
              <a:t>. In sequence data, </a:t>
            </a:r>
            <a:r>
              <a:rPr lang="en-GB" b="1" dirty="0"/>
              <a:t>order is meaningful</a:t>
            </a:r>
            <a:r>
              <a:rPr lang="en-GB" dirty="0"/>
              <a:t> — changing the order changes the meaning.</a:t>
            </a:r>
          </a:p>
          <a:p>
            <a:pPr marL="0" indent="0">
              <a:buNone/>
            </a:pPr>
            <a:r>
              <a:rPr lang="en-GB" dirty="0"/>
              <a:t>The value of a data point depends not only on itself, but also on </a:t>
            </a:r>
            <a:r>
              <a:rPr lang="en-GB" b="1" dirty="0"/>
              <a:t>previous data points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AF328-772C-293A-0B8B-D4D8E5727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Building and Visualizing Machine Language Translation from Scratch using  TF2 | by Bhanu Teja | Towards AI">
            <a:extLst>
              <a:ext uri="{FF2B5EF4-FFF2-40B4-BE49-F238E27FC236}">
                <a16:creationId xmlns:a16="http://schemas.microsoft.com/office/drawing/2014/main" id="{76B434E2-5A91-1E1D-6D92-D0A006223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9" y="3247766"/>
            <a:ext cx="10269573" cy="30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2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FAD00-1450-AF0D-6B25-47E9256A6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7132-27E6-190D-F0E4-7CB2AF19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AC75-0BCF-076F-802B-0F01AAF4E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02" y="960121"/>
            <a:ext cx="5514338" cy="5390437"/>
          </a:xfrm>
          <a:custGeom>
            <a:avLst/>
            <a:gdLst>
              <a:gd name="csX0" fmla="*/ 0 w 5514338"/>
              <a:gd name="csY0" fmla="*/ 0 h 5390437"/>
              <a:gd name="csX1" fmla="*/ 441147 w 5514338"/>
              <a:gd name="csY1" fmla="*/ 0 h 5390437"/>
              <a:gd name="csX2" fmla="*/ 1047724 w 5514338"/>
              <a:gd name="csY2" fmla="*/ 0 h 5390437"/>
              <a:gd name="csX3" fmla="*/ 1488871 w 5514338"/>
              <a:gd name="csY3" fmla="*/ 0 h 5390437"/>
              <a:gd name="csX4" fmla="*/ 2040305 w 5514338"/>
              <a:gd name="csY4" fmla="*/ 0 h 5390437"/>
              <a:gd name="csX5" fmla="*/ 2536595 w 5514338"/>
              <a:gd name="csY5" fmla="*/ 0 h 5390437"/>
              <a:gd name="csX6" fmla="*/ 3032886 w 5514338"/>
              <a:gd name="csY6" fmla="*/ 0 h 5390437"/>
              <a:gd name="csX7" fmla="*/ 3529176 w 5514338"/>
              <a:gd name="csY7" fmla="*/ 0 h 5390437"/>
              <a:gd name="csX8" fmla="*/ 3970323 w 5514338"/>
              <a:gd name="csY8" fmla="*/ 0 h 5390437"/>
              <a:gd name="csX9" fmla="*/ 4576901 w 5514338"/>
              <a:gd name="csY9" fmla="*/ 0 h 5390437"/>
              <a:gd name="csX10" fmla="*/ 5018048 w 5514338"/>
              <a:gd name="csY10" fmla="*/ 0 h 5390437"/>
              <a:gd name="csX11" fmla="*/ 5514338 w 5514338"/>
              <a:gd name="csY11" fmla="*/ 0 h 5390437"/>
              <a:gd name="csX12" fmla="*/ 5514338 w 5514338"/>
              <a:gd name="csY12" fmla="*/ 706746 h 5390437"/>
              <a:gd name="csX13" fmla="*/ 5514338 w 5514338"/>
              <a:gd name="csY13" fmla="*/ 1413492 h 5390437"/>
              <a:gd name="csX14" fmla="*/ 5514338 w 5514338"/>
              <a:gd name="csY14" fmla="*/ 2012430 h 5390437"/>
              <a:gd name="csX15" fmla="*/ 5514338 w 5514338"/>
              <a:gd name="csY15" fmla="*/ 2719176 h 5390437"/>
              <a:gd name="csX16" fmla="*/ 5514338 w 5514338"/>
              <a:gd name="csY16" fmla="*/ 3264209 h 5390437"/>
              <a:gd name="csX17" fmla="*/ 5514338 w 5514338"/>
              <a:gd name="csY17" fmla="*/ 3755338 h 5390437"/>
              <a:gd name="csX18" fmla="*/ 5514338 w 5514338"/>
              <a:gd name="csY18" fmla="*/ 4300371 h 5390437"/>
              <a:gd name="csX19" fmla="*/ 5514338 w 5514338"/>
              <a:gd name="csY19" fmla="*/ 4737595 h 5390437"/>
              <a:gd name="csX20" fmla="*/ 5514338 w 5514338"/>
              <a:gd name="csY20" fmla="*/ 5390437 h 5390437"/>
              <a:gd name="csX21" fmla="*/ 5073191 w 5514338"/>
              <a:gd name="csY21" fmla="*/ 5390437 h 5390437"/>
              <a:gd name="csX22" fmla="*/ 4632044 w 5514338"/>
              <a:gd name="csY22" fmla="*/ 5390437 h 5390437"/>
              <a:gd name="csX23" fmla="*/ 4080610 w 5514338"/>
              <a:gd name="csY23" fmla="*/ 5390437 h 5390437"/>
              <a:gd name="csX24" fmla="*/ 3529176 w 5514338"/>
              <a:gd name="csY24" fmla="*/ 5390437 h 5390437"/>
              <a:gd name="csX25" fmla="*/ 2922599 w 5514338"/>
              <a:gd name="csY25" fmla="*/ 5390437 h 5390437"/>
              <a:gd name="csX26" fmla="*/ 2260879 w 5514338"/>
              <a:gd name="csY26" fmla="*/ 5390437 h 5390437"/>
              <a:gd name="csX27" fmla="*/ 1599158 w 5514338"/>
              <a:gd name="csY27" fmla="*/ 5390437 h 5390437"/>
              <a:gd name="csX28" fmla="*/ 1158011 w 5514338"/>
              <a:gd name="csY28" fmla="*/ 5390437 h 5390437"/>
              <a:gd name="csX29" fmla="*/ 716864 w 5514338"/>
              <a:gd name="csY29" fmla="*/ 5390437 h 5390437"/>
              <a:gd name="csX30" fmla="*/ 0 w 5514338"/>
              <a:gd name="csY30" fmla="*/ 5390437 h 5390437"/>
              <a:gd name="csX31" fmla="*/ 0 w 5514338"/>
              <a:gd name="csY31" fmla="*/ 4683691 h 5390437"/>
              <a:gd name="csX32" fmla="*/ 0 w 5514338"/>
              <a:gd name="csY32" fmla="*/ 4246466 h 5390437"/>
              <a:gd name="csX33" fmla="*/ 0 w 5514338"/>
              <a:gd name="csY33" fmla="*/ 3593625 h 5390437"/>
              <a:gd name="csX34" fmla="*/ 0 w 5514338"/>
              <a:gd name="csY34" fmla="*/ 3048592 h 5390437"/>
              <a:gd name="csX35" fmla="*/ 0 w 5514338"/>
              <a:gd name="csY35" fmla="*/ 2503559 h 5390437"/>
              <a:gd name="csX36" fmla="*/ 0 w 5514338"/>
              <a:gd name="csY36" fmla="*/ 1796812 h 5390437"/>
              <a:gd name="csX37" fmla="*/ 0 w 5514338"/>
              <a:gd name="csY37" fmla="*/ 1197875 h 5390437"/>
              <a:gd name="csX38" fmla="*/ 0 w 5514338"/>
              <a:gd name="csY38" fmla="*/ 652842 h 5390437"/>
              <a:gd name="csX39" fmla="*/ 0 w 5514338"/>
              <a:gd name="csY39" fmla="*/ 0 h 53904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</a:cxnLst>
            <a:rect l="l" t="t" r="r" b="b"/>
            <a:pathLst>
              <a:path w="5514338" h="5390437" fill="none" extrusionOk="0">
                <a:moveTo>
                  <a:pt x="0" y="0"/>
                </a:moveTo>
                <a:cubicBezTo>
                  <a:pt x="213833" y="-44482"/>
                  <a:pt x="286266" y="8745"/>
                  <a:pt x="441147" y="0"/>
                </a:cubicBezTo>
                <a:cubicBezTo>
                  <a:pt x="596028" y="-8745"/>
                  <a:pt x="774940" y="51962"/>
                  <a:pt x="1047724" y="0"/>
                </a:cubicBezTo>
                <a:cubicBezTo>
                  <a:pt x="1320508" y="-51962"/>
                  <a:pt x="1353443" y="51515"/>
                  <a:pt x="1488871" y="0"/>
                </a:cubicBezTo>
                <a:cubicBezTo>
                  <a:pt x="1624299" y="-51515"/>
                  <a:pt x="1819441" y="12717"/>
                  <a:pt x="2040305" y="0"/>
                </a:cubicBezTo>
                <a:cubicBezTo>
                  <a:pt x="2261169" y="-12717"/>
                  <a:pt x="2398796" y="34294"/>
                  <a:pt x="2536595" y="0"/>
                </a:cubicBezTo>
                <a:cubicBezTo>
                  <a:pt x="2674394" y="-34294"/>
                  <a:pt x="2829279" y="18786"/>
                  <a:pt x="3032886" y="0"/>
                </a:cubicBezTo>
                <a:cubicBezTo>
                  <a:pt x="3236493" y="-18786"/>
                  <a:pt x="3307117" y="54138"/>
                  <a:pt x="3529176" y="0"/>
                </a:cubicBezTo>
                <a:cubicBezTo>
                  <a:pt x="3751235" y="-54138"/>
                  <a:pt x="3826526" y="5911"/>
                  <a:pt x="3970323" y="0"/>
                </a:cubicBezTo>
                <a:cubicBezTo>
                  <a:pt x="4114120" y="-5911"/>
                  <a:pt x="4390495" y="9051"/>
                  <a:pt x="4576901" y="0"/>
                </a:cubicBezTo>
                <a:cubicBezTo>
                  <a:pt x="4763307" y="-9051"/>
                  <a:pt x="4814561" y="16532"/>
                  <a:pt x="5018048" y="0"/>
                </a:cubicBezTo>
                <a:cubicBezTo>
                  <a:pt x="5221535" y="-16532"/>
                  <a:pt x="5381699" y="24537"/>
                  <a:pt x="5514338" y="0"/>
                </a:cubicBezTo>
                <a:cubicBezTo>
                  <a:pt x="5545690" y="212291"/>
                  <a:pt x="5441134" y="507440"/>
                  <a:pt x="5514338" y="706746"/>
                </a:cubicBezTo>
                <a:cubicBezTo>
                  <a:pt x="5587542" y="906052"/>
                  <a:pt x="5497513" y="1247887"/>
                  <a:pt x="5514338" y="1413492"/>
                </a:cubicBezTo>
                <a:cubicBezTo>
                  <a:pt x="5531163" y="1579097"/>
                  <a:pt x="5485210" y="1728290"/>
                  <a:pt x="5514338" y="2012430"/>
                </a:cubicBezTo>
                <a:cubicBezTo>
                  <a:pt x="5543466" y="2296570"/>
                  <a:pt x="5461798" y="2529673"/>
                  <a:pt x="5514338" y="2719176"/>
                </a:cubicBezTo>
                <a:cubicBezTo>
                  <a:pt x="5566878" y="2908679"/>
                  <a:pt x="5512095" y="3047145"/>
                  <a:pt x="5514338" y="3264209"/>
                </a:cubicBezTo>
                <a:cubicBezTo>
                  <a:pt x="5516581" y="3481273"/>
                  <a:pt x="5510113" y="3649445"/>
                  <a:pt x="5514338" y="3755338"/>
                </a:cubicBezTo>
                <a:cubicBezTo>
                  <a:pt x="5518563" y="3861231"/>
                  <a:pt x="5486481" y="4174293"/>
                  <a:pt x="5514338" y="4300371"/>
                </a:cubicBezTo>
                <a:cubicBezTo>
                  <a:pt x="5542195" y="4426449"/>
                  <a:pt x="5505967" y="4615580"/>
                  <a:pt x="5514338" y="4737595"/>
                </a:cubicBezTo>
                <a:cubicBezTo>
                  <a:pt x="5522709" y="4859610"/>
                  <a:pt x="5493096" y="5210517"/>
                  <a:pt x="5514338" y="5390437"/>
                </a:cubicBezTo>
                <a:cubicBezTo>
                  <a:pt x="5354273" y="5409198"/>
                  <a:pt x="5244072" y="5370226"/>
                  <a:pt x="5073191" y="5390437"/>
                </a:cubicBezTo>
                <a:cubicBezTo>
                  <a:pt x="4902310" y="5410648"/>
                  <a:pt x="4726579" y="5356147"/>
                  <a:pt x="4632044" y="5390437"/>
                </a:cubicBezTo>
                <a:cubicBezTo>
                  <a:pt x="4537509" y="5424727"/>
                  <a:pt x="4202125" y="5362775"/>
                  <a:pt x="4080610" y="5390437"/>
                </a:cubicBezTo>
                <a:cubicBezTo>
                  <a:pt x="3959095" y="5418099"/>
                  <a:pt x="3726877" y="5355360"/>
                  <a:pt x="3529176" y="5390437"/>
                </a:cubicBezTo>
                <a:cubicBezTo>
                  <a:pt x="3331475" y="5425514"/>
                  <a:pt x="3224954" y="5375245"/>
                  <a:pt x="2922599" y="5390437"/>
                </a:cubicBezTo>
                <a:cubicBezTo>
                  <a:pt x="2620244" y="5405629"/>
                  <a:pt x="2429241" y="5366602"/>
                  <a:pt x="2260879" y="5390437"/>
                </a:cubicBezTo>
                <a:cubicBezTo>
                  <a:pt x="2092517" y="5414272"/>
                  <a:pt x="1853916" y="5356447"/>
                  <a:pt x="1599158" y="5390437"/>
                </a:cubicBezTo>
                <a:cubicBezTo>
                  <a:pt x="1344400" y="5424427"/>
                  <a:pt x="1286327" y="5355750"/>
                  <a:pt x="1158011" y="5390437"/>
                </a:cubicBezTo>
                <a:cubicBezTo>
                  <a:pt x="1029695" y="5425124"/>
                  <a:pt x="858826" y="5354122"/>
                  <a:pt x="716864" y="5390437"/>
                </a:cubicBezTo>
                <a:cubicBezTo>
                  <a:pt x="574902" y="5426752"/>
                  <a:pt x="348100" y="5371106"/>
                  <a:pt x="0" y="5390437"/>
                </a:cubicBezTo>
                <a:cubicBezTo>
                  <a:pt x="-48944" y="5038604"/>
                  <a:pt x="22281" y="4835936"/>
                  <a:pt x="0" y="4683691"/>
                </a:cubicBezTo>
                <a:cubicBezTo>
                  <a:pt x="-22281" y="4531446"/>
                  <a:pt x="23037" y="4433146"/>
                  <a:pt x="0" y="4246466"/>
                </a:cubicBezTo>
                <a:cubicBezTo>
                  <a:pt x="-23037" y="4059786"/>
                  <a:pt x="29413" y="3780604"/>
                  <a:pt x="0" y="3593625"/>
                </a:cubicBezTo>
                <a:cubicBezTo>
                  <a:pt x="-29413" y="3406646"/>
                  <a:pt x="59610" y="3315967"/>
                  <a:pt x="0" y="3048592"/>
                </a:cubicBezTo>
                <a:cubicBezTo>
                  <a:pt x="-59610" y="2781217"/>
                  <a:pt x="42181" y="2768085"/>
                  <a:pt x="0" y="2503559"/>
                </a:cubicBezTo>
                <a:cubicBezTo>
                  <a:pt x="-42181" y="2239033"/>
                  <a:pt x="24784" y="2094321"/>
                  <a:pt x="0" y="1796812"/>
                </a:cubicBezTo>
                <a:cubicBezTo>
                  <a:pt x="-24784" y="1499303"/>
                  <a:pt x="25113" y="1317911"/>
                  <a:pt x="0" y="1197875"/>
                </a:cubicBezTo>
                <a:cubicBezTo>
                  <a:pt x="-25113" y="1077839"/>
                  <a:pt x="51992" y="816623"/>
                  <a:pt x="0" y="652842"/>
                </a:cubicBezTo>
                <a:cubicBezTo>
                  <a:pt x="-51992" y="489061"/>
                  <a:pt x="41707" y="271807"/>
                  <a:pt x="0" y="0"/>
                </a:cubicBezTo>
                <a:close/>
              </a:path>
              <a:path w="5514338" h="5390437" stroke="0" extrusionOk="0">
                <a:moveTo>
                  <a:pt x="0" y="0"/>
                </a:moveTo>
                <a:cubicBezTo>
                  <a:pt x="173739" y="-15132"/>
                  <a:pt x="340031" y="12822"/>
                  <a:pt x="441147" y="0"/>
                </a:cubicBezTo>
                <a:cubicBezTo>
                  <a:pt x="542263" y="-12822"/>
                  <a:pt x="825982" y="52877"/>
                  <a:pt x="1047724" y="0"/>
                </a:cubicBezTo>
                <a:cubicBezTo>
                  <a:pt x="1269466" y="-52877"/>
                  <a:pt x="1468253" y="65983"/>
                  <a:pt x="1654301" y="0"/>
                </a:cubicBezTo>
                <a:cubicBezTo>
                  <a:pt x="1840349" y="-65983"/>
                  <a:pt x="2014006" y="44169"/>
                  <a:pt x="2205735" y="0"/>
                </a:cubicBezTo>
                <a:cubicBezTo>
                  <a:pt x="2397464" y="-44169"/>
                  <a:pt x="2456485" y="14380"/>
                  <a:pt x="2702026" y="0"/>
                </a:cubicBezTo>
                <a:cubicBezTo>
                  <a:pt x="2947567" y="-14380"/>
                  <a:pt x="2986917" y="10297"/>
                  <a:pt x="3088029" y="0"/>
                </a:cubicBezTo>
                <a:cubicBezTo>
                  <a:pt x="3189141" y="-10297"/>
                  <a:pt x="3378354" y="5237"/>
                  <a:pt x="3474033" y="0"/>
                </a:cubicBezTo>
                <a:cubicBezTo>
                  <a:pt x="3569712" y="-5237"/>
                  <a:pt x="3841166" y="8537"/>
                  <a:pt x="4135754" y="0"/>
                </a:cubicBezTo>
                <a:cubicBezTo>
                  <a:pt x="4430342" y="-8537"/>
                  <a:pt x="4368515" y="22265"/>
                  <a:pt x="4576901" y="0"/>
                </a:cubicBezTo>
                <a:cubicBezTo>
                  <a:pt x="4785287" y="-22265"/>
                  <a:pt x="4854465" y="23015"/>
                  <a:pt x="5018048" y="0"/>
                </a:cubicBezTo>
                <a:cubicBezTo>
                  <a:pt x="5181631" y="-23015"/>
                  <a:pt x="5304749" y="45451"/>
                  <a:pt x="5514338" y="0"/>
                </a:cubicBezTo>
                <a:cubicBezTo>
                  <a:pt x="5590160" y="150870"/>
                  <a:pt x="5444929" y="530929"/>
                  <a:pt x="5514338" y="706746"/>
                </a:cubicBezTo>
                <a:cubicBezTo>
                  <a:pt x="5583747" y="882563"/>
                  <a:pt x="5511740" y="1037127"/>
                  <a:pt x="5514338" y="1143971"/>
                </a:cubicBezTo>
                <a:cubicBezTo>
                  <a:pt x="5516936" y="1250815"/>
                  <a:pt x="5461981" y="1418843"/>
                  <a:pt x="5514338" y="1689004"/>
                </a:cubicBezTo>
                <a:cubicBezTo>
                  <a:pt x="5566695" y="1959165"/>
                  <a:pt x="5507405" y="2122018"/>
                  <a:pt x="5514338" y="2234037"/>
                </a:cubicBezTo>
                <a:cubicBezTo>
                  <a:pt x="5521271" y="2346056"/>
                  <a:pt x="5452336" y="2675086"/>
                  <a:pt x="5514338" y="2886878"/>
                </a:cubicBezTo>
                <a:cubicBezTo>
                  <a:pt x="5576340" y="3098670"/>
                  <a:pt x="5453689" y="3223049"/>
                  <a:pt x="5514338" y="3431912"/>
                </a:cubicBezTo>
                <a:cubicBezTo>
                  <a:pt x="5574987" y="3640775"/>
                  <a:pt x="5462910" y="3812975"/>
                  <a:pt x="5514338" y="3976945"/>
                </a:cubicBezTo>
                <a:cubicBezTo>
                  <a:pt x="5565766" y="4140915"/>
                  <a:pt x="5460593" y="4395193"/>
                  <a:pt x="5514338" y="4521978"/>
                </a:cubicBezTo>
                <a:cubicBezTo>
                  <a:pt x="5568083" y="4648763"/>
                  <a:pt x="5436053" y="5007654"/>
                  <a:pt x="5514338" y="5390437"/>
                </a:cubicBezTo>
                <a:cubicBezTo>
                  <a:pt x="5223746" y="5423460"/>
                  <a:pt x="5132092" y="5355258"/>
                  <a:pt x="4907761" y="5390437"/>
                </a:cubicBezTo>
                <a:cubicBezTo>
                  <a:pt x="4683430" y="5425616"/>
                  <a:pt x="4551745" y="5352055"/>
                  <a:pt x="4246040" y="5390437"/>
                </a:cubicBezTo>
                <a:cubicBezTo>
                  <a:pt x="3940335" y="5428819"/>
                  <a:pt x="3837849" y="5385210"/>
                  <a:pt x="3639463" y="5390437"/>
                </a:cubicBezTo>
                <a:cubicBezTo>
                  <a:pt x="3441077" y="5395664"/>
                  <a:pt x="3304640" y="5374254"/>
                  <a:pt x="3143173" y="5390437"/>
                </a:cubicBezTo>
                <a:cubicBezTo>
                  <a:pt x="2981706" y="5406620"/>
                  <a:pt x="2737486" y="5341603"/>
                  <a:pt x="2481452" y="5390437"/>
                </a:cubicBezTo>
                <a:cubicBezTo>
                  <a:pt x="2225418" y="5439271"/>
                  <a:pt x="2049025" y="5373627"/>
                  <a:pt x="1930018" y="5390437"/>
                </a:cubicBezTo>
                <a:cubicBezTo>
                  <a:pt x="1811011" y="5407247"/>
                  <a:pt x="1647768" y="5370241"/>
                  <a:pt x="1433728" y="5390437"/>
                </a:cubicBezTo>
                <a:cubicBezTo>
                  <a:pt x="1219688" y="5410633"/>
                  <a:pt x="1062612" y="5384062"/>
                  <a:pt x="772007" y="5390437"/>
                </a:cubicBezTo>
                <a:cubicBezTo>
                  <a:pt x="481402" y="5396812"/>
                  <a:pt x="370940" y="5369915"/>
                  <a:pt x="0" y="5390437"/>
                </a:cubicBezTo>
                <a:cubicBezTo>
                  <a:pt x="-17384" y="5149428"/>
                  <a:pt x="14697" y="5040839"/>
                  <a:pt x="0" y="4899308"/>
                </a:cubicBezTo>
                <a:cubicBezTo>
                  <a:pt x="-14697" y="4757777"/>
                  <a:pt x="71477" y="4508205"/>
                  <a:pt x="0" y="4300371"/>
                </a:cubicBezTo>
                <a:cubicBezTo>
                  <a:pt x="-71477" y="4092537"/>
                  <a:pt x="55306" y="3933464"/>
                  <a:pt x="0" y="3647529"/>
                </a:cubicBezTo>
                <a:cubicBezTo>
                  <a:pt x="-55306" y="3361594"/>
                  <a:pt x="43043" y="3293347"/>
                  <a:pt x="0" y="3102496"/>
                </a:cubicBezTo>
                <a:cubicBezTo>
                  <a:pt x="-43043" y="2911645"/>
                  <a:pt x="44885" y="2879818"/>
                  <a:pt x="0" y="2665272"/>
                </a:cubicBezTo>
                <a:cubicBezTo>
                  <a:pt x="-44885" y="2450726"/>
                  <a:pt x="29873" y="2390061"/>
                  <a:pt x="0" y="2228047"/>
                </a:cubicBezTo>
                <a:cubicBezTo>
                  <a:pt x="-29873" y="2066034"/>
                  <a:pt x="40962" y="1724212"/>
                  <a:pt x="0" y="1521301"/>
                </a:cubicBezTo>
                <a:cubicBezTo>
                  <a:pt x="-40962" y="1318390"/>
                  <a:pt x="49017" y="1143016"/>
                  <a:pt x="0" y="922364"/>
                </a:cubicBezTo>
                <a:cubicBezTo>
                  <a:pt x="-49017" y="701712"/>
                  <a:pt x="98250" y="262940"/>
                  <a:pt x="0" y="0"/>
                </a:cubicBezTo>
                <a:close/>
              </a:path>
            </a:pathLst>
          </a:custGeom>
          <a:ln w="381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066077750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Examples of Sequence Data</a:t>
            </a:r>
          </a:p>
          <a:p>
            <a:pPr lvl="1"/>
            <a:r>
              <a:rPr lang="en-US" dirty="0"/>
              <a:t>Text → words in a sentence</a:t>
            </a:r>
          </a:p>
          <a:p>
            <a:pPr lvl="1"/>
            <a:r>
              <a:rPr lang="en-US" dirty="0"/>
              <a:t>Speech → audio signals over time</a:t>
            </a:r>
          </a:p>
          <a:p>
            <a:pPr lvl="1"/>
            <a:r>
              <a:rPr lang="en-US" dirty="0"/>
              <a:t>Stock prices → daily prices</a:t>
            </a:r>
          </a:p>
          <a:p>
            <a:pPr lvl="1"/>
            <a:r>
              <a:rPr lang="en-US" dirty="0"/>
              <a:t>Sensor data → time-based signals</a:t>
            </a:r>
          </a:p>
          <a:p>
            <a:pPr lvl="1"/>
            <a:r>
              <a:rPr lang="en-US" dirty="0"/>
              <a:t>ECG/EEG signals</a:t>
            </a:r>
          </a:p>
          <a:p>
            <a:pPr lvl="1"/>
            <a:r>
              <a:rPr lang="en-US" dirty="0"/>
              <a:t>DNA sequences</a:t>
            </a:r>
          </a:p>
          <a:p>
            <a:pPr lvl="1"/>
            <a:r>
              <a:rPr lang="en-US" dirty="0"/>
              <a:t>User activity logs</a:t>
            </a:r>
          </a:p>
          <a:p>
            <a:pPr lvl="1"/>
            <a:r>
              <a:rPr lang="en-US" dirty="0"/>
              <a:t>Video frames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E74A5-F579-8584-283E-3B6631133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E8C322-5F64-3E22-AAE6-808D6F65B52B}"/>
              </a:ext>
            </a:extLst>
          </p:cNvPr>
          <p:cNvSpPr txBox="1">
            <a:spLocks/>
          </p:cNvSpPr>
          <p:nvPr/>
        </p:nvSpPr>
        <p:spPr>
          <a:xfrm>
            <a:off x="6229978" y="991272"/>
            <a:ext cx="5601424" cy="5359286"/>
          </a:xfrm>
          <a:custGeom>
            <a:avLst/>
            <a:gdLst>
              <a:gd name="csX0" fmla="*/ 0 w 5601424"/>
              <a:gd name="csY0" fmla="*/ 0 h 5359286"/>
              <a:gd name="csX1" fmla="*/ 504128 w 5601424"/>
              <a:gd name="csY1" fmla="*/ 0 h 5359286"/>
              <a:gd name="csX2" fmla="*/ 1176299 w 5601424"/>
              <a:gd name="csY2" fmla="*/ 0 h 5359286"/>
              <a:gd name="csX3" fmla="*/ 1848470 w 5601424"/>
              <a:gd name="csY3" fmla="*/ 0 h 5359286"/>
              <a:gd name="csX4" fmla="*/ 2408612 w 5601424"/>
              <a:gd name="csY4" fmla="*/ 0 h 5359286"/>
              <a:gd name="csX5" fmla="*/ 2856726 w 5601424"/>
              <a:gd name="csY5" fmla="*/ 0 h 5359286"/>
              <a:gd name="csX6" fmla="*/ 3360854 w 5601424"/>
              <a:gd name="csY6" fmla="*/ 0 h 5359286"/>
              <a:gd name="csX7" fmla="*/ 3864983 w 5601424"/>
              <a:gd name="csY7" fmla="*/ 0 h 5359286"/>
              <a:gd name="csX8" fmla="*/ 4537153 w 5601424"/>
              <a:gd name="csY8" fmla="*/ 0 h 5359286"/>
              <a:gd name="csX9" fmla="*/ 5601424 w 5601424"/>
              <a:gd name="csY9" fmla="*/ 0 h 5359286"/>
              <a:gd name="csX10" fmla="*/ 5601424 w 5601424"/>
              <a:gd name="csY10" fmla="*/ 434698 h 5359286"/>
              <a:gd name="csX11" fmla="*/ 5601424 w 5601424"/>
              <a:gd name="csY11" fmla="*/ 1030174 h 5359286"/>
              <a:gd name="csX12" fmla="*/ 5601424 w 5601424"/>
              <a:gd name="csY12" fmla="*/ 1732836 h 5359286"/>
              <a:gd name="csX13" fmla="*/ 5601424 w 5601424"/>
              <a:gd name="csY13" fmla="*/ 2381905 h 5359286"/>
              <a:gd name="csX14" fmla="*/ 5601424 w 5601424"/>
              <a:gd name="csY14" fmla="*/ 2816603 h 5359286"/>
              <a:gd name="csX15" fmla="*/ 5601424 w 5601424"/>
              <a:gd name="csY15" fmla="*/ 3519264 h 5359286"/>
              <a:gd name="csX16" fmla="*/ 5601424 w 5601424"/>
              <a:gd name="csY16" fmla="*/ 4061148 h 5359286"/>
              <a:gd name="csX17" fmla="*/ 5601424 w 5601424"/>
              <a:gd name="csY17" fmla="*/ 4603031 h 5359286"/>
              <a:gd name="csX18" fmla="*/ 5601424 w 5601424"/>
              <a:gd name="csY18" fmla="*/ 5359286 h 5359286"/>
              <a:gd name="csX19" fmla="*/ 5041282 w 5601424"/>
              <a:gd name="csY19" fmla="*/ 5359286 h 5359286"/>
              <a:gd name="csX20" fmla="*/ 4369111 w 5601424"/>
              <a:gd name="csY20" fmla="*/ 5359286 h 5359286"/>
              <a:gd name="csX21" fmla="*/ 3696940 w 5601424"/>
              <a:gd name="csY21" fmla="*/ 5359286 h 5359286"/>
              <a:gd name="csX22" fmla="*/ 3192812 w 5601424"/>
              <a:gd name="csY22" fmla="*/ 5359286 h 5359286"/>
              <a:gd name="csX23" fmla="*/ 2744698 w 5601424"/>
              <a:gd name="csY23" fmla="*/ 5359286 h 5359286"/>
              <a:gd name="csX24" fmla="*/ 2296584 w 5601424"/>
              <a:gd name="csY24" fmla="*/ 5359286 h 5359286"/>
              <a:gd name="csX25" fmla="*/ 1792456 w 5601424"/>
              <a:gd name="csY25" fmla="*/ 5359286 h 5359286"/>
              <a:gd name="csX26" fmla="*/ 1232313 w 5601424"/>
              <a:gd name="csY26" fmla="*/ 5359286 h 5359286"/>
              <a:gd name="csX27" fmla="*/ 840214 w 5601424"/>
              <a:gd name="csY27" fmla="*/ 5359286 h 5359286"/>
              <a:gd name="csX28" fmla="*/ 0 w 5601424"/>
              <a:gd name="csY28" fmla="*/ 5359286 h 5359286"/>
              <a:gd name="csX29" fmla="*/ 0 w 5601424"/>
              <a:gd name="csY29" fmla="*/ 4870995 h 5359286"/>
              <a:gd name="csX30" fmla="*/ 0 w 5601424"/>
              <a:gd name="csY30" fmla="*/ 4275519 h 5359286"/>
              <a:gd name="csX31" fmla="*/ 0 w 5601424"/>
              <a:gd name="csY31" fmla="*/ 3787229 h 5359286"/>
              <a:gd name="csX32" fmla="*/ 0 w 5601424"/>
              <a:gd name="csY32" fmla="*/ 3352531 h 5359286"/>
              <a:gd name="csX33" fmla="*/ 0 w 5601424"/>
              <a:gd name="csY33" fmla="*/ 2864241 h 5359286"/>
              <a:gd name="csX34" fmla="*/ 0 w 5601424"/>
              <a:gd name="csY34" fmla="*/ 2268764 h 5359286"/>
              <a:gd name="csX35" fmla="*/ 0 w 5601424"/>
              <a:gd name="csY35" fmla="*/ 1566102 h 5359286"/>
              <a:gd name="csX36" fmla="*/ 0 w 5601424"/>
              <a:gd name="csY36" fmla="*/ 1131405 h 5359286"/>
              <a:gd name="csX37" fmla="*/ 0 w 5601424"/>
              <a:gd name="csY37" fmla="*/ 696707 h 5359286"/>
              <a:gd name="csX38" fmla="*/ 0 w 5601424"/>
              <a:gd name="csY38" fmla="*/ 0 h 53592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</a:cxnLst>
            <a:rect l="l" t="t" r="r" b="b"/>
            <a:pathLst>
              <a:path w="5601424" h="5359286" fill="none" extrusionOk="0">
                <a:moveTo>
                  <a:pt x="0" y="0"/>
                </a:moveTo>
                <a:cubicBezTo>
                  <a:pt x="185289" y="-40863"/>
                  <a:pt x="276223" y="3059"/>
                  <a:pt x="504128" y="0"/>
                </a:cubicBezTo>
                <a:cubicBezTo>
                  <a:pt x="732033" y="-3059"/>
                  <a:pt x="999540" y="19983"/>
                  <a:pt x="1176299" y="0"/>
                </a:cubicBezTo>
                <a:cubicBezTo>
                  <a:pt x="1353058" y="-19983"/>
                  <a:pt x="1538786" y="40160"/>
                  <a:pt x="1848470" y="0"/>
                </a:cubicBezTo>
                <a:cubicBezTo>
                  <a:pt x="2158154" y="-40160"/>
                  <a:pt x="2216372" y="59208"/>
                  <a:pt x="2408612" y="0"/>
                </a:cubicBezTo>
                <a:cubicBezTo>
                  <a:pt x="2600852" y="-59208"/>
                  <a:pt x="2751451" y="37108"/>
                  <a:pt x="2856726" y="0"/>
                </a:cubicBezTo>
                <a:cubicBezTo>
                  <a:pt x="2962001" y="-37108"/>
                  <a:pt x="3143234" y="11900"/>
                  <a:pt x="3360854" y="0"/>
                </a:cubicBezTo>
                <a:cubicBezTo>
                  <a:pt x="3578474" y="-11900"/>
                  <a:pt x="3645646" y="30141"/>
                  <a:pt x="3864983" y="0"/>
                </a:cubicBezTo>
                <a:cubicBezTo>
                  <a:pt x="4084320" y="-30141"/>
                  <a:pt x="4247905" y="27038"/>
                  <a:pt x="4537153" y="0"/>
                </a:cubicBezTo>
                <a:cubicBezTo>
                  <a:pt x="4826401" y="-27038"/>
                  <a:pt x="5341459" y="120830"/>
                  <a:pt x="5601424" y="0"/>
                </a:cubicBezTo>
                <a:cubicBezTo>
                  <a:pt x="5653072" y="161786"/>
                  <a:pt x="5559976" y="322770"/>
                  <a:pt x="5601424" y="434698"/>
                </a:cubicBezTo>
                <a:cubicBezTo>
                  <a:pt x="5642872" y="546626"/>
                  <a:pt x="5554537" y="874631"/>
                  <a:pt x="5601424" y="1030174"/>
                </a:cubicBezTo>
                <a:cubicBezTo>
                  <a:pt x="5648311" y="1185717"/>
                  <a:pt x="5598653" y="1585097"/>
                  <a:pt x="5601424" y="1732836"/>
                </a:cubicBezTo>
                <a:cubicBezTo>
                  <a:pt x="5604195" y="1880575"/>
                  <a:pt x="5545423" y="2210009"/>
                  <a:pt x="5601424" y="2381905"/>
                </a:cubicBezTo>
                <a:cubicBezTo>
                  <a:pt x="5657425" y="2553801"/>
                  <a:pt x="5585890" y="2703003"/>
                  <a:pt x="5601424" y="2816603"/>
                </a:cubicBezTo>
                <a:cubicBezTo>
                  <a:pt x="5616958" y="2930203"/>
                  <a:pt x="5549148" y="3189283"/>
                  <a:pt x="5601424" y="3519264"/>
                </a:cubicBezTo>
                <a:cubicBezTo>
                  <a:pt x="5653700" y="3849245"/>
                  <a:pt x="5563369" y="3858579"/>
                  <a:pt x="5601424" y="4061148"/>
                </a:cubicBezTo>
                <a:cubicBezTo>
                  <a:pt x="5639479" y="4263717"/>
                  <a:pt x="5587644" y="4419677"/>
                  <a:pt x="5601424" y="4603031"/>
                </a:cubicBezTo>
                <a:cubicBezTo>
                  <a:pt x="5615204" y="4786385"/>
                  <a:pt x="5544061" y="5023418"/>
                  <a:pt x="5601424" y="5359286"/>
                </a:cubicBezTo>
                <a:cubicBezTo>
                  <a:pt x="5450484" y="5369005"/>
                  <a:pt x="5268512" y="5308032"/>
                  <a:pt x="5041282" y="5359286"/>
                </a:cubicBezTo>
                <a:cubicBezTo>
                  <a:pt x="4814052" y="5410540"/>
                  <a:pt x="4666297" y="5278822"/>
                  <a:pt x="4369111" y="5359286"/>
                </a:cubicBezTo>
                <a:cubicBezTo>
                  <a:pt x="4071925" y="5439750"/>
                  <a:pt x="3953222" y="5283558"/>
                  <a:pt x="3696940" y="5359286"/>
                </a:cubicBezTo>
                <a:cubicBezTo>
                  <a:pt x="3440658" y="5435014"/>
                  <a:pt x="3294667" y="5319374"/>
                  <a:pt x="3192812" y="5359286"/>
                </a:cubicBezTo>
                <a:cubicBezTo>
                  <a:pt x="3090957" y="5399198"/>
                  <a:pt x="2963875" y="5341950"/>
                  <a:pt x="2744698" y="5359286"/>
                </a:cubicBezTo>
                <a:cubicBezTo>
                  <a:pt x="2525521" y="5376622"/>
                  <a:pt x="2498914" y="5316840"/>
                  <a:pt x="2296584" y="5359286"/>
                </a:cubicBezTo>
                <a:cubicBezTo>
                  <a:pt x="2094254" y="5401732"/>
                  <a:pt x="1921986" y="5344743"/>
                  <a:pt x="1792456" y="5359286"/>
                </a:cubicBezTo>
                <a:cubicBezTo>
                  <a:pt x="1662926" y="5373829"/>
                  <a:pt x="1407672" y="5353764"/>
                  <a:pt x="1232313" y="5359286"/>
                </a:cubicBezTo>
                <a:cubicBezTo>
                  <a:pt x="1056954" y="5364808"/>
                  <a:pt x="980455" y="5340228"/>
                  <a:pt x="840214" y="5359286"/>
                </a:cubicBezTo>
                <a:cubicBezTo>
                  <a:pt x="699973" y="5378344"/>
                  <a:pt x="404654" y="5260332"/>
                  <a:pt x="0" y="5359286"/>
                </a:cubicBezTo>
                <a:cubicBezTo>
                  <a:pt x="-37377" y="5127712"/>
                  <a:pt x="6440" y="5030539"/>
                  <a:pt x="0" y="4870995"/>
                </a:cubicBezTo>
                <a:cubicBezTo>
                  <a:pt x="-6440" y="4711451"/>
                  <a:pt x="437" y="4463685"/>
                  <a:pt x="0" y="4275519"/>
                </a:cubicBezTo>
                <a:cubicBezTo>
                  <a:pt x="-437" y="4087353"/>
                  <a:pt x="37417" y="3938171"/>
                  <a:pt x="0" y="3787229"/>
                </a:cubicBezTo>
                <a:cubicBezTo>
                  <a:pt x="-37417" y="3636287"/>
                  <a:pt x="33217" y="3561899"/>
                  <a:pt x="0" y="3352531"/>
                </a:cubicBezTo>
                <a:cubicBezTo>
                  <a:pt x="-33217" y="3143163"/>
                  <a:pt x="22956" y="3098393"/>
                  <a:pt x="0" y="2864241"/>
                </a:cubicBezTo>
                <a:cubicBezTo>
                  <a:pt x="-22956" y="2630089"/>
                  <a:pt x="25388" y="2471930"/>
                  <a:pt x="0" y="2268764"/>
                </a:cubicBezTo>
                <a:cubicBezTo>
                  <a:pt x="-25388" y="2065598"/>
                  <a:pt x="63050" y="1779083"/>
                  <a:pt x="0" y="1566102"/>
                </a:cubicBezTo>
                <a:cubicBezTo>
                  <a:pt x="-63050" y="1353121"/>
                  <a:pt x="11123" y="1312575"/>
                  <a:pt x="0" y="1131405"/>
                </a:cubicBezTo>
                <a:cubicBezTo>
                  <a:pt x="-11123" y="950235"/>
                  <a:pt x="22223" y="847106"/>
                  <a:pt x="0" y="696707"/>
                </a:cubicBezTo>
                <a:cubicBezTo>
                  <a:pt x="-22223" y="546308"/>
                  <a:pt x="63969" y="344008"/>
                  <a:pt x="0" y="0"/>
                </a:cubicBezTo>
                <a:close/>
              </a:path>
              <a:path w="5601424" h="5359286" stroke="0" extrusionOk="0">
                <a:moveTo>
                  <a:pt x="0" y="0"/>
                </a:moveTo>
                <a:cubicBezTo>
                  <a:pt x="168105" y="-8651"/>
                  <a:pt x="354710" y="43827"/>
                  <a:pt x="504128" y="0"/>
                </a:cubicBezTo>
                <a:cubicBezTo>
                  <a:pt x="653546" y="-43827"/>
                  <a:pt x="797192" y="51020"/>
                  <a:pt x="1008256" y="0"/>
                </a:cubicBezTo>
                <a:cubicBezTo>
                  <a:pt x="1219320" y="-51020"/>
                  <a:pt x="1383214" y="29841"/>
                  <a:pt x="1568399" y="0"/>
                </a:cubicBezTo>
                <a:cubicBezTo>
                  <a:pt x="1753584" y="-29841"/>
                  <a:pt x="1821273" y="8479"/>
                  <a:pt x="2016513" y="0"/>
                </a:cubicBezTo>
                <a:cubicBezTo>
                  <a:pt x="2211753" y="-8479"/>
                  <a:pt x="2250962" y="42641"/>
                  <a:pt x="2408612" y="0"/>
                </a:cubicBezTo>
                <a:cubicBezTo>
                  <a:pt x="2566262" y="-42641"/>
                  <a:pt x="2785239" y="27244"/>
                  <a:pt x="2912740" y="0"/>
                </a:cubicBezTo>
                <a:cubicBezTo>
                  <a:pt x="3040241" y="-27244"/>
                  <a:pt x="3369107" y="58305"/>
                  <a:pt x="3584911" y="0"/>
                </a:cubicBezTo>
                <a:cubicBezTo>
                  <a:pt x="3800715" y="-58305"/>
                  <a:pt x="3958579" y="58093"/>
                  <a:pt x="4201068" y="0"/>
                </a:cubicBezTo>
                <a:cubicBezTo>
                  <a:pt x="4443557" y="-58093"/>
                  <a:pt x="4495587" y="42495"/>
                  <a:pt x="4705196" y="0"/>
                </a:cubicBezTo>
                <a:cubicBezTo>
                  <a:pt x="4914805" y="-42495"/>
                  <a:pt x="5379983" y="60393"/>
                  <a:pt x="5601424" y="0"/>
                </a:cubicBezTo>
                <a:cubicBezTo>
                  <a:pt x="5602557" y="162222"/>
                  <a:pt x="5548338" y="404249"/>
                  <a:pt x="5601424" y="541883"/>
                </a:cubicBezTo>
                <a:cubicBezTo>
                  <a:pt x="5654510" y="679517"/>
                  <a:pt x="5558012" y="875310"/>
                  <a:pt x="5601424" y="976581"/>
                </a:cubicBezTo>
                <a:cubicBezTo>
                  <a:pt x="5644836" y="1077852"/>
                  <a:pt x="5585628" y="1434625"/>
                  <a:pt x="5601424" y="1572057"/>
                </a:cubicBezTo>
                <a:cubicBezTo>
                  <a:pt x="5617220" y="1709489"/>
                  <a:pt x="5572986" y="2029667"/>
                  <a:pt x="5601424" y="2167533"/>
                </a:cubicBezTo>
                <a:cubicBezTo>
                  <a:pt x="5629862" y="2305399"/>
                  <a:pt x="5600903" y="2469833"/>
                  <a:pt x="5601424" y="2655824"/>
                </a:cubicBezTo>
                <a:cubicBezTo>
                  <a:pt x="5601945" y="2841815"/>
                  <a:pt x="5600847" y="2957690"/>
                  <a:pt x="5601424" y="3144114"/>
                </a:cubicBezTo>
                <a:cubicBezTo>
                  <a:pt x="5602001" y="3330538"/>
                  <a:pt x="5586944" y="3474861"/>
                  <a:pt x="5601424" y="3578812"/>
                </a:cubicBezTo>
                <a:cubicBezTo>
                  <a:pt x="5615904" y="3682763"/>
                  <a:pt x="5563652" y="3908364"/>
                  <a:pt x="5601424" y="4013510"/>
                </a:cubicBezTo>
                <a:cubicBezTo>
                  <a:pt x="5639196" y="4118656"/>
                  <a:pt x="5600487" y="4358640"/>
                  <a:pt x="5601424" y="4555393"/>
                </a:cubicBezTo>
                <a:cubicBezTo>
                  <a:pt x="5602361" y="4752146"/>
                  <a:pt x="5587164" y="5178276"/>
                  <a:pt x="5601424" y="5359286"/>
                </a:cubicBezTo>
                <a:cubicBezTo>
                  <a:pt x="5346739" y="5388574"/>
                  <a:pt x="5271035" y="5330871"/>
                  <a:pt x="4985267" y="5359286"/>
                </a:cubicBezTo>
                <a:cubicBezTo>
                  <a:pt x="4699499" y="5387701"/>
                  <a:pt x="4511865" y="5325769"/>
                  <a:pt x="4369111" y="5359286"/>
                </a:cubicBezTo>
                <a:cubicBezTo>
                  <a:pt x="4226357" y="5392803"/>
                  <a:pt x="3917983" y="5298231"/>
                  <a:pt x="3752954" y="5359286"/>
                </a:cubicBezTo>
                <a:cubicBezTo>
                  <a:pt x="3587925" y="5420341"/>
                  <a:pt x="3538447" y="5316385"/>
                  <a:pt x="3360854" y="5359286"/>
                </a:cubicBezTo>
                <a:cubicBezTo>
                  <a:pt x="3183261" y="5402187"/>
                  <a:pt x="3118623" y="5343676"/>
                  <a:pt x="2912740" y="5359286"/>
                </a:cubicBezTo>
                <a:cubicBezTo>
                  <a:pt x="2706857" y="5374896"/>
                  <a:pt x="2490017" y="5336329"/>
                  <a:pt x="2240570" y="5359286"/>
                </a:cubicBezTo>
                <a:cubicBezTo>
                  <a:pt x="1991123" y="5382243"/>
                  <a:pt x="1761029" y="5347492"/>
                  <a:pt x="1568399" y="5359286"/>
                </a:cubicBezTo>
                <a:cubicBezTo>
                  <a:pt x="1375769" y="5371080"/>
                  <a:pt x="1291737" y="5344883"/>
                  <a:pt x="1064271" y="5359286"/>
                </a:cubicBezTo>
                <a:cubicBezTo>
                  <a:pt x="836805" y="5373689"/>
                  <a:pt x="771555" y="5341344"/>
                  <a:pt x="672171" y="5359286"/>
                </a:cubicBezTo>
                <a:cubicBezTo>
                  <a:pt x="572787" y="5377228"/>
                  <a:pt x="292236" y="5325943"/>
                  <a:pt x="0" y="5359286"/>
                </a:cubicBezTo>
                <a:cubicBezTo>
                  <a:pt x="-59689" y="5226787"/>
                  <a:pt x="70803" y="5031432"/>
                  <a:pt x="0" y="4710217"/>
                </a:cubicBezTo>
                <a:cubicBezTo>
                  <a:pt x="-70803" y="4389002"/>
                  <a:pt x="50449" y="4358545"/>
                  <a:pt x="0" y="4221926"/>
                </a:cubicBezTo>
                <a:cubicBezTo>
                  <a:pt x="-50449" y="4085307"/>
                  <a:pt x="11491" y="3805085"/>
                  <a:pt x="0" y="3680043"/>
                </a:cubicBezTo>
                <a:cubicBezTo>
                  <a:pt x="-11491" y="3555001"/>
                  <a:pt x="76256" y="3254736"/>
                  <a:pt x="0" y="3030974"/>
                </a:cubicBezTo>
                <a:cubicBezTo>
                  <a:pt x="-76256" y="2807212"/>
                  <a:pt x="49725" y="2707415"/>
                  <a:pt x="0" y="2596276"/>
                </a:cubicBezTo>
                <a:cubicBezTo>
                  <a:pt x="-49725" y="2485137"/>
                  <a:pt x="10707" y="2337632"/>
                  <a:pt x="0" y="2107986"/>
                </a:cubicBezTo>
                <a:cubicBezTo>
                  <a:pt x="-10707" y="1878340"/>
                  <a:pt x="65624" y="1774804"/>
                  <a:pt x="0" y="1458917"/>
                </a:cubicBezTo>
                <a:cubicBezTo>
                  <a:pt x="-65624" y="1143030"/>
                  <a:pt x="74759" y="1113678"/>
                  <a:pt x="0" y="809848"/>
                </a:cubicBezTo>
                <a:cubicBezTo>
                  <a:pt x="-74759" y="506018"/>
                  <a:pt x="67190" y="314385"/>
                  <a:pt x="0" y="0"/>
                </a:cubicBezTo>
                <a:close/>
              </a:path>
            </a:pathLst>
          </a:custGeom>
          <a:ln w="381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4545358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685800" lvl="1" indent="-228600" algn="just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25000"/>
                  </a:schemeClr>
                </a:solidFill>
                <a:latin typeface="+mj-lt"/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Models Used for Sequence Modelling</a:t>
            </a:r>
          </a:p>
          <a:p>
            <a:pPr lvl="1"/>
            <a:r>
              <a:rPr lang="en-US" dirty="0"/>
              <a:t>RNN (Recurrent Neural Networks)</a:t>
            </a:r>
          </a:p>
          <a:p>
            <a:pPr lvl="1"/>
            <a:r>
              <a:rPr lang="en-US" dirty="0"/>
              <a:t>LSTM</a:t>
            </a:r>
          </a:p>
          <a:p>
            <a:pPr lvl="1"/>
            <a:r>
              <a:rPr lang="en-US" dirty="0"/>
              <a:t>GRU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Hidden Markov Models (HMM)</a:t>
            </a:r>
          </a:p>
          <a:p>
            <a:pPr lvl="1"/>
            <a:r>
              <a:rPr lang="en-US" dirty="0"/>
              <a:t>Temporal CNNs</a:t>
            </a:r>
          </a:p>
          <a:p>
            <a:pPr lvl="1"/>
            <a:r>
              <a:rPr lang="en-US" dirty="0"/>
              <a:t>Attention Models</a:t>
            </a:r>
          </a:p>
        </p:txBody>
      </p:sp>
    </p:spTree>
    <p:extLst>
      <p:ext uri="{BB962C8B-B14F-4D97-AF65-F5344CB8AC3E}">
        <p14:creationId xmlns:p14="http://schemas.microsoft.com/office/powerpoint/2010/main" val="38486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00DDF-AE69-285B-AD61-39B1B1423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5432C-E259-5943-0C90-1120DDED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BE3D6-9F36-D413-9B4B-DF214918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11856523" cy="58503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Why Sequence Modelling is Important</a:t>
            </a:r>
          </a:p>
          <a:p>
            <a:pPr marL="0" indent="0">
              <a:buNone/>
            </a:pPr>
            <a:r>
              <a:rPr lang="en-US" dirty="0"/>
              <a:t>Traditional ML models:</a:t>
            </a:r>
          </a:p>
          <a:p>
            <a:pPr lvl="1"/>
            <a:r>
              <a:rPr lang="en-US" dirty="0"/>
              <a:t>Treat data as </a:t>
            </a:r>
            <a:r>
              <a:rPr lang="en-US" b="1" dirty="0"/>
              <a:t>independent samples</a:t>
            </a:r>
            <a:endParaRPr lang="en-US" dirty="0"/>
          </a:p>
          <a:p>
            <a:pPr lvl="1"/>
            <a:r>
              <a:rPr lang="en-US" dirty="0"/>
              <a:t>Ignore time/order</a:t>
            </a:r>
          </a:p>
          <a:p>
            <a:pPr lvl="1"/>
            <a:r>
              <a:rPr lang="en-US" dirty="0"/>
              <a:t>Fail to capture temporal patterns</a:t>
            </a:r>
          </a:p>
          <a:p>
            <a:pPr lvl="1"/>
            <a:r>
              <a:rPr lang="en-US" dirty="0"/>
              <a:t>Sequence models:</a:t>
            </a:r>
          </a:p>
          <a:p>
            <a:pPr lvl="1"/>
            <a:r>
              <a:rPr lang="en-US" dirty="0"/>
              <a:t>Learn </a:t>
            </a:r>
            <a:r>
              <a:rPr lang="en-US" b="1" dirty="0"/>
              <a:t>dependencies</a:t>
            </a:r>
            <a:endParaRPr lang="en-US" dirty="0"/>
          </a:p>
          <a:p>
            <a:pPr lvl="1"/>
            <a:r>
              <a:rPr lang="en-US" dirty="0"/>
              <a:t>Capture </a:t>
            </a:r>
            <a:r>
              <a:rPr lang="en-US" b="1" dirty="0"/>
              <a:t>context</a:t>
            </a:r>
            <a:endParaRPr lang="en-US" dirty="0"/>
          </a:p>
          <a:p>
            <a:pPr lvl="1"/>
            <a:r>
              <a:rPr lang="en-US" dirty="0"/>
              <a:t>Understand </a:t>
            </a:r>
            <a:r>
              <a:rPr lang="en-US" b="1" dirty="0"/>
              <a:t>temporal relationships</a:t>
            </a:r>
            <a:endParaRPr lang="en-US" dirty="0"/>
          </a:p>
          <a:p>
            <a:pPr lvl="1"/>
            <a:r>
              <a:rPr lang="en-US" dirty="0"/>
              <a:t>Model </a:t>
            </a:r>
            <a:r>
              <a:rPr lang="en-US" b="1" dirty="0"/>
              <a:t>cause-effect over time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Core Components of Sequence Modelling</a:t>
            </a:r>
          </a:p>
          <a:p>
            <a:pPr lvl="1"/>
            <a:r>
              <a:rPr lang="en-US" dirty="0"/>
              <a:t>Ordered input data</a:t>
            </a:r>
          </a:p>
          <a:p>
            <a:pPr lvl="1"/>
            <a:r>
              <a:rPr lang="en-US" dirty="0"/>
              <a:t>Temporal dependency</a:t>
            </a:r>
          </a:p>
          <a:p>
            <a:pPr lvl="1"/>
            <a:r>
              <a:rPr lang="en-US" dirty="0"/>
              <a:t>Memory mechanism</a:t>
            </a:r>
          </a:p>
          <a:p>
            <a:pPr lvl="1"/>
            <a:r>
              <a:rPr lang="en-US" dirty="0"/>
              <a:t>Context modeling</a:t>
            </a:r>
          </a:p>
          <a:p>
            <a:pPr lvl="1"/>
            <a:r>
              <a:rPr lang="en-US" dirty="0"/>
              <a:t>Sequential prediction</a:t>
            </a:r>
          </a:p>
          <a:p>
            <a:pPr lvl="1"/>
            <a:r>
              <a:rPr lang="en-US" dirty="0"/>
              <a:t>State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C403B-EBA3-AD8B-4789-813AF6012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Explaining Deep NLP Models. In this post, I will describe a… | by Kunumi |  Kunumi Blog | Medium">
            <a:extLst>
              <a:ext uri="{FF2B5EF4-FFF2-40B4-BE49-F238E27FC236}">
                <a16:creationId xmlns:a16="http://schemas.microsoft.com/office/drawing/2014/main" id="{2466E19D-68D2-A638-DE43-C8110123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84"/>
          <a:stretch>
            <a:fillRect/>
          </a:stretch>
        </p:blipFill>
        <p:spPr>
          <a:xfrm>
            <a:off x="6591300" y="2743200"/>
            <a:ext cx="5448300" cy="34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28970-FE9B-523B-4FAA-BBFFEC51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ilding and Visualizing Machine Language Translation from Scratch using  TF2 | by Bhanu Teja | Towards AI">
            <a:extLst>
              <a:ext uri="{FF2B5EF4-FFF2-40B4-BE49-F238E27FC236}">
                <a16:creationId xmlns:a16="http://schemas.microsoft.com/office/drawing/2014/main" id="{509B35BF-F595-99B3-FAAC-C71C8C6C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239" y="3022042"/>
            <a:ext cx="7463361" cy="3271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B61DE5-D048-509E-6817-8AE4590C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317AC-7F31-DE6F-CA04-69B62FA63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Types of Sequence Modelling Tasks</a:t>
            </a:r>
          </a:p>
          <a:p>
            <a:pPr marL="0" indent="0">
              <a:buNone/>
            </a:pPr>
            <a:r>
              <a:rPr lang="en-GB" b="1" dirty="0"/>
              <a:t>1. Sequence-to-One</a:t>
            </a:r>
          </a:p>
          <a:p>
            <a:pPr lvl="1"/>
            <a:r>
              <a:rPr lang="en-GB" dirty="0"/>
              <a:t>Input: sequence</a:t>
            </a:r>
          </a:p>
          <a:p>
            <a:pPr lvl="1"/>
            <a:r>
              <a:rPr lang="en-GB" dirty="0"/>
              <a:t>Output: single value </a:t>
            </a:r>
          </a:p>
          <a:p>
            <a:pPr marL="0" indent="0">
              <a:buNone/>
            </a:pPr>
            <a:r>
              <a:rPr lang="en-GB" dirty="0"/>
              <a:t>	Example: sentiment analysis</a:t>
            </a:r>
          </a:p>
          <a:p>
            <a:pPr marL="0" indent="0">
              <a:buNone/>
            </a:pPr>
            <a:r>
              <a:rPr lang="en-GB" b="1" dirty="0"/>
              <a:t>2. Sequence-to-Sequence</a:t>
            </a:r>
          </a:p>
          <a:p>
            <a:pPr lvl="1"/>
            <a:r>
              <a:rPr lang="en-GB" dirty="0"/>
              <a:t>Input: sequence</a:t>
            </a:r>
          </a:p>
          <a:p>
            <a:pPr lvl="1"/>
            <a:r>
              <a:rPr lang="en-GB" dirty="0"/>
              <a:t>Output: sequence</a:t>
            </a:r>
          </a:p>
          <a:p>
            <a:pPr marL="0" indent="0">
              <a:buNone/>
            </a:pPr>
            <a:r>
              <a:rPr lang="en-GB" dirty="0"/>
              <a:t>	Example: translation</a:t>
            </a:r>
          </a:p>
          <a:p>
            <a:pPr marL="0" indent="0">
              <a:buNone/>
            </a:pPr>
            <a:r>
              <a:rPr lang="en-GB" b="1" dirty="0"/>
              <a:t>3. One-to-Sequence</a:t>
            </a:r>
          </a:p>
          <a:p>
            <a:pPr lvl="1"/>
            <a:r>
              <a:rPr lang="en-GB" dirty="0"/>
              <a:t>Input: one input</a:t>
            </a:r>
          </a:p>
          <a:p>
            <a:pPr lvl="1"/>
            <a:r>
              <a:rPr lang="en-GB" dirty="0"/>
              <a:t>Output: sequence</a:t>
            </a:r>
          </a:p>
          <a:p>
            <a:pPr marL="0" indent="0">
              <a:buNone/>
            </a:pPr>
            <a:r>
              <a:rPr lang="en-GB" dirty="0"/>
              <a:t>	Example: image captioning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5120D-C8DD-F50C-6068-87700E578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9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7CB6-206D-41B4-AE50-756EEA81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D853-5E5E-6801-7D07-C6DDF33F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A9E4C-0361-4DC6-410C-96700200E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Applications of Sequence Modelling</a:t>
            </a:r>
          </a:p>
          <a:p>
            <a:pPr lvl="1"/>
            <a:r>
              <a:rPr lang="en-GB" dirty="0"/>
              <a:t>Language translation</a:t>
            </a:r>
          </a:p>
          <a:p>
            <a:pPr lvl="1"/>
            <a:r>
              <a:rPr lang="en-GB" dirty="0"/>
              <a:t>Chatbots</a:t>
            </a:r>
          </a:p>
          <a:p>
            <a:pPr lvl="1"/>
            <a:r>
              <a:rPr lang="en-GB" dirty="0"/>
              <a:t>Voice assistants</a:t>
            </a:r>
          </a:p>
          <a:p>
            <a:pPr lvl="1"/>
            <a:r>
              <a:rPr lang="en-GB" dirty="0"/>
              <a:t>Stock forecasting</a:t>
            </a:r>
          </a:p>
          <a:p>
            <a:pPr lvl="1"/>
            <a:r>
              <a:rPr lang="en-GB" dirty="0"/>
              <a:t>Weather prediction</a:t>
            </a:r>
          </a:p>
          <a:p>
            <a:pPr lvl="1"/>
            <a:r>
              <a:rPr lang="en-GB" dirty="0"/>
              <a:t>Activity recognition</a:t>
            </a:r>
          </a:p>
          <a:p>
            <a:pPr lvl="1"/>
            <a:r>
              <a:rPr lang="en-GB" dirty="0"/>
              <a:t>Medical diagnosis</a:t>
            </a:r>
          </a:p>
          <a:p>
            <a:pPr lvl="1"/>
            <a:r>
              <a:rPr lang="en-GB" dirty="0"/>
              <a:t>Fraud detection</a:t>
            </a:r>
          </a:p>
          <a:p>
            <a:pPr lvl="1"/>
            <a:r>
              <a:rPr lang="en-GB" dirty="0"/>
              <a:t>Recommendation systems</a:t>
            </a:r>
          </a:p>
          <a:p>
            <a:pPr lvl="1"/>
            <a:r>
              <a:rPr lang="en-GB" dirty="0"/>
              <a:t>Autonomous driving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9CA07-BD0A-B7B4-ABE5-DF7AEFCF2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Training a neural network with an image sequence — example with a video as  input | by Patrice Ferlet | Smile Innovation | Medium">
            <a:extLst>
              <a:ext uri="{FF2B5EF4-FFF2-40B4-BE49-F238E27FC236}">
                <a16:creationId xmlns:a16="http://schemas.microsoft.com/office/drawing/2014/main" id="{61A299AF-CBE8-850B-E849-38C33093E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420" y="1661829"/>
            <a:ext cx="7698180" cy="43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4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0401-9B73-04A9-119C-9527455AC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Pre-trained Models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05674-24B4-55F3-CE60-AADE659D7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1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Revolution of Pre-trained NLP Models: Unleashing the Power of Language  | by Everton Gomede, PhD | Artificial Intelligence in Plain English">
            <a:extLst>
              <a:ext uri="{FF2B5EF4-FFF2-40B4-BE49-F238E27FC236}">
                <a16:creationId xmlns:a16="http://schemas.microsoft.com/office/drawing/2014/main" id="{1188EB95-5174-7160-52C1-39AEF21D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48" y="3005725"/>
            <a:ext cx="6653680" cy="3839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21067-F10D-A134-0BBC-6368BF5B6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Pre-trained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C714-691F-6DE7-17D3-73A81F9F7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Pre-Trained Model</a:t>
            </a:r>
            <a:r>
              <a:rPr lang="en-GB" dirty="0"/>
              <a:t> is an AI model that has already been </a:t>
            </a:r>
            <a:r>
              <a:rPr lang="en-GB" b="1" dirty="0"/>
              <a:t>trained on a very large dataset</a:t>
            </a:r>
            <a:r>
              <a:rPr lang="en-GB" dirty="0"/>
              <a:t> and learned general patterns, features, and knowledge, which can later be </a:t>
            </a:r>
            <a:r>
              <a:rPr lang="en-GB" b="1" dirty="0"/>
              <a:t>reused for new tasks</a:t>
            </a:r>
            <a:r>
              <a:rPr lang="en-GB" dirty="0"/>
              <a:t> instead of training a model from scratch.</a:t>
            </a:r>
          </a:p>
          <a:p>
            <a:pPr marL="0" indent="0">
              <a:buNone/>
            </a:pPr>
            <a:r>
              <a:rPr lang="en-GB" dirty="0"/>
              <a:t>A pre-trained model is a ready-made AI model that has already learned from big data and can be reused for new tasks.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b="1" dirty="0"/>
              <a:t>How Pre-Trained Models Work</a:t>
            </a:r>
          </a:p>
          <a:p>
            <a:pPr lvl="1"/>
            <a:r>
              <a:rPr lang="en-GB" dirty="0"/>
              <a:t>Model is trained on </a:t>
            </a:r>
            <a:r>
              <a:rPr lang="en-GB" b="1" dirty="0"/>
              <a:t>large-scale dataset</a:t>
            </a:r>
            <a:endParaRPr lang="en-GB" dirty="0"/>
          </a:p>
          <a:p>
            <a:pPr lvl="1"/>
            <a:r>
              <a:rPr lang="en-GB" dirty="0"/>
              <a:t>Learns </a:t>
            </a:r>
            <a:r>
              <a:rPr lang="en-GB" b="1" dirty="0"/>
              <a:t>general features</a:t>
            </a:r>
            <a:endParaRPr lang="en-GB" dirty="0"/>
          </a:p>
          <a:p>
            <a:pPr lvl="1"/>
            <a:r>
              <a:rPr lang="en-GB" dirty="0"/>
              <a:t>Model is saved with learned weights</a:t>
            </a:r>
          </a:p>
          <a:p>
            <a:pPr lvl="1"/>
            <a:r>
              <a:rPr lang="en-GB" dirty="0"/>
              <a:t>Reused for </a:t>
            </a:r>
            <a:r>
              <a:rPr lang="en-GB" b="1" dirty="0"/>
              <a:t>new tasks</a:t>
            </a:r>
            <a:endParaRPr lang="en-GB" dirty="0"/>
          </a:p>
          <a:p>
            <a:pPr lvl="1"/>
            <a:r>
              <a:rPr lang="en-GB" dirty="0"/>
              <a:t>Final layers are modified</a:t>
            </a:r>
          </a:p>
          <a:p>
            <a:pPr lvl="1"/>
            <a:r>
              <a:rPr lang="en-GB" dirty="0"/>
              <a:t>Model is fine-tuned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DB594-CF36-F4BA-64C7-6B7CD6A71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0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2FDA-57F9-02F5-F3D0-4233B1215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 Deep Learning Best Practices">
            <a:extLst>
              <a:ext uri="{FF2B5EF4-FFF2-40B4-BE49-F238E27FC236}">
                <a16:creationId xmlns:a16="http://schemas.microsoft.com/office/drawing/2014/main" id="{BAA3B45A-DED7-C942-BAC6-DC58EE26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76" t="10531" r="10577" b="22038"/>
          <a:stretch>
            <a:fillRect/>
          </a:stretch>
        </p:blipFill>
        <p:spPr>
          <a:xfrm>
            <a:off x="4662431" y="2792478"/>
            <a:ext cx="7436923" cy="3407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F6302-B4DE-969B-F026-71B7D122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Pre-trained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7D8BF-73D6-4F20-396D-AE9630169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Why Pre-Trained Models are Important</a:t>
            </a:r>
          </a:p>
          <a:p>
            <a:pPr lvl="1"/>
            <a:r>
              <a:rPr lang="en-GB" dirty="0"/>
              <a:t>Training deep models from scratch requires:</a:t>
            </a:r>
          </a:p>
          <a:p>
            <a:pPr lvl="1"/>
            <a:r>
              <a:rPr lang="en-GB" dirty="0"/>
              <a:t>Huge datasets</a:t>
            </a:r>
          </a:p>
          <a:p>
            <a:pPr lvl="1"/>
            <a:r>
              <a:rPr lang="en-GB" dirty="0"/>
              <a:t>Expensive hardware (GPU/TPU)</a:t>
            </a:r>
          </a:p>
          <a:p>
            <a:pPr lvl="1"/>
            <a:r>
              <a:rPr lang="en-GB" dirty="0"/>
              <a:t>Long training time</a:t>
            </a:r>
          </a:p>
          <a:p>
            <a:pPr lvl="1"/>
            <a:r>
              <a:rPr lang="en-GB" dirty="0"/>
              <a:t>High financial cost</a:t>
            </a:r>
          </a:p>
          <a:p>
            <a:pPr lvl="1"/>
            <a:r>
              <a:rPr lang="en-GB" dirty="0"/>
              <a:t>Complex tuning</a:t>
            </a:r>
          </a:p>
          <a:p>
            <a:pPr lvl="1"/>
            <a:r>
              <a:rPr lang="en-GB" dirty="0"/>
              <a:t>Pre-trained models solve this by:</a:t>
            </a:r>
          </a:p>
          <a:p>
            <a:pPr lvl="1"/>
            <a:r>
              <a:rPr lang="en-GB" dirty="0"/>
              <a:t>Saving time</a:t>
            </a:r>
          </a:p>
          <a:p>
            <a:pPr lvl="1"/>
            <a:r>
              <a:rPr lang="en-GB" dirty="0"/>
              <a:t>Reducing cost</a:t>
            </a:r>
          </a:p>
          <a:p>
            <a:pPr lvl="1"/>
            <a:r>
              <a:rPr lang="en-GB" dirty="0"/>
              <a:t>Improving accuracy</a:t>
            </a:r>
          </a:p>
          <a:p>
            <a:pPr lvl="1"/>
            <a:r>
              <a:rPr lang="en-GB" dirty="0"/>
              <a:t>Reducing data needs</a:t>
            </a:r>
          </a:p>
          <a:p>
            <a:pPr lvl="1"/>
            <a:r>
              <a:rPr lang="en-GB" dirty="0"/>
              <a:t>Enabling faster development</a:t>
            </a:r>
          </a:p>
          <a:p>
            <a:pPr lvl="1"/>
            <a:r>
              <a:rPr lang="en-GB" dirty="0"/>
              <a:t>Making AI accessible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AB9D2-9DB5-DD28-407E-4F6BA8624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7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C84D7-82AB-004E-BD0B-A3A2BA8BC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ep Learning Part — 5: How to Train Your Neural Networks | by Chandra  Prakash Bathula | Towards AI">
            <a:extLst>
              <a:ext uri="{FF2B5EF4-FFF2-40B4-BE49-F238E27FC236}">
                <a16:creationId xmlns:a16="http://schemas.microsoft.com/office/drawing/2014/main" id="{6CE594E0-B582-3496-B6E3-E31A3FEF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3326444"/>
            <a:ext cx="7408984" cy="3531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2962C-2F2A-DE1D-4B76-49FD2931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Pre-trained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15FB0-0620-CAF9-F169-51494A5F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Pre-trained models are the foundation of </a:t>
            </a:r>
            <a:r>
              <a:rPr lang="en-GB" b="1" dirty="0"/>
              <a:t>transfer learning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	Pre-trained model = knowledge source</a:t>
            </a:r>
          </a:p>
          <a:p>
            <a:pPr marL="0" indent="0">
              <a:buNone/>
            </a:pPr>
            <a:r>
              <a:rPr lang="en-GB" dirty="0"/>
              <a:t>	Transfer learning = knowledge reuse process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b="1" dirty="0"/>
              <a:t>What Knowledge is Stored</a:t>
            </a:r>
          </a:p>
          <a:p>
            <a:pPr lvl="1"/>
            <a:r>
              <a:rPr lang="en-GB" dirty="0"/>
              <a:t>Visual patterns (edges, shapes, textures)</a:t>
            </a:r>
          </a:p>
          <a:p>
            <a:pPr lvl="1"/>
            <a:r>
              <a:rPr lang="en-GB" dirty="0"/>
              <a:t>Language structure</a:t>
            </a:r>
          </a:p>
          <a:p>
            <a:pPr lvl="1"/>
            <a:r>
              <a:rPr lang="en-GB" dirty="0"/>
              <a:t>Grammar and syntax</a:t>
            </a:r>
          </a:p>
          <a:p>
            <a:pPr lvl="1"/>
            <a:r>
              <a:rPr lang="en-GB" dirty="0"/>
              <a:t>Semantics</a:t>
            </a:r>
          </a:p>
          <a:p>
            <a:pPr lvl="1"/>
            <a:r>
              <a:rPr lang="en-GB" dirty="0"/>
              <a:t>Context understanding</a:t>
            </a:r>
          </a:p>
          <a:p>
            <a:pPr lvl="1"/>
            <a:r>
              <a:rPr lang="en-GB" dirty="0"/>
              <a:t>Object relationships</a:t>
            </a:r>
          </a:p>
          <a:p>
            <a:pPr lvl="1"/>
            <a:r>
              <a:rPr lang="en-GB" dirty="0"/>
              <a:t>Temporal patterns</a:t>
            </a:r>
          </a:p>
          <a:p>
            <a:pPr lvl="1"/>
            <a:r>
              <a:rPr lang="en-GB" dirty="0"/>
              <a:t>Representations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2474-E856-C4E3-D8D3-DA8199044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8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AF2BB-057A-652D-8F8E-868AB6CD2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BE71-D838-9D13-B04C-20FC3ECA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Pre-trained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66A4-ACD7-8DF8-0E13-292D51306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11856523" cy="58503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1. Computer Vision </a:t>
            </a:r>
            <a:r>
              <a:rPr lang="en-US" b="1" dirty="0"/>
              <a:t>Models:</a:t>
            </a:r>
          </a:p>
          <a:p>
            <a:pPr lvl="1"/>
            <a:r>
              <a:rPr lang="en-US" b="1" dirty="0"/>
              <a:t>VGG16 / VGG19</a:t>
            </a:r>
            <a:endParaRPr lang="en-US" dirty="0"/>
          </a:p>
          <a:p>
            <a:pPr lvl="1"/>
            <a:r>
              <a:rPr lang="en-US" b="1" dirty="0" err="1"/>
              <a:t>ResNet</a:t>
            </a:r>
            <a:endParaRPr lang="en-US" dirty="0"/>
          </a:p>
          <a:p>
            <a:pPr lvl="1"/>
            <a:r>
              <a:rPr lang="en-US" b="1" dirty="0"/>
              <a:t>Inception</a:t>
            </a:r>
            <a:endParaRPr lang="en-US" dirty="0"/>
          </a:p>
          <a:p>
            <a:pPr lvl="1"/>
            <a:r>
              <a:rPr lang="en-US" b="1" dirty="0" err="1"/>
              <a:t>MobileNet</a:t>
            </a:r>
            <a:endParaRPr lang="en-US" dirty="0"/>
          </a:p>
          <a:p>
            <a:pPr lvl="1"/>
            <a:r>
              <a:rPr lang="en-US" b="1" dirty="0" err="1"/>
              <a:t>EfficientNet</a:t>
            </a:r>
            <a:endParaRPr lang="en-US" dirty="0"/>
          </a:p>
          <a:p>
            <a:pPr lvl="1"/>
            <a:r>
              <a:rPr lang="en-US" b="1" dirty="0"/>
              <a:t>YOLO</a:t>
            </a:r>
            <a:endParaRPr lang="en-US" dirty="0"/>
          </a:p>
          <a:p>
            <a:pPr lvl="1"/>
            <a:r>
              <a:rPr lang="en-US" b="1" dirty="0"/>
              <a:t>SSD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Applications:</a:t>
            </a:r>
          </a:p>
          <a:p>
            <a:pPr lvl="1"/>
            <a:r>
              <a:rPr lang="en-US" dirty="0"/>
              <a:t>Face recognition</a:t>
            </a:r>
          </a:p>
          <a:p>
            <a:pPr lvl="1"/>
            <a:r>
              <a:rPr lang="en-US" dirty="0"/>
              <a:t>Medical imaging</a:t>
            </a:r>
          </a:p>
          <a:p>
            <a:pPr lvl="1"/>
            <a:r>
              <a:rPr lang="en-US" dirty="0"/>
              <a:t>Disease detection</a:t>
            </a:r>
          </a:p>
          <a:p>
            <a:pPr lvl="1"/>
            <a:r>
              <a:rPr lang="en-US" dirty="0"/>
              <a:t>Autonomous driving</a:t>
            </a:r>
          </a:p>
          <a:p>
            <a:pPr lvl="1"/>
            <a:r>
              <a:rPr lang="en-US" dirty="0"/>
              <a:t>CCTV surveillance</a:t>
            </a:r>
          </a:p>
          <a:p>
            <a:pPr lvl="1"/>
            <a:r>
              <a:rPr lang="en-US" dirty="0"/>
              <a:t>Traffic monitoring</a:t>
            </a:r>
          </a:p>
          <a:p>
            <a:pPr lvl="1"/>
            <a:r>
              <a:rPr lang="en-US" dirty="0"/>
              <a:t>OCR</a:t>
            </a:r>
          </a:p>
          <a:p>
            <a:pPr lvl="1"/>
            <a:r>
              <a:rPr lang="en-US" dirty="0"/>
              <a:t>Defect detection in industry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A2B8D-3928-35AF-1858-517433E51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VGG-Net Architecture Explained - GeeksforGeeks">
            <a:extLst>
              <a:ext uri="{FF2B5EF4-FFF2-40B4-BE49-F238E27FC236}">
                <a16:creationId xmlns:a16="http://schemas.microsoft.com/office/drawing/2014/main" id="{CE65D957-10F3-DF1D-9F5E-1EAF6FA76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20" t="6301" r="5948" b="10622"/>
          <a:stretch>
            <a:fillRect/>
          </a:stretch>
        </p:blipFill>
        <p:spPr>
          <a:xfrm>
            <a:off x="4230357" y="1260291"/>
            <a:ext cx="7809244" cy="52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7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7734-902C-5D43-4D4B-9D3F36CD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MNIST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36CC7-8DDF-7661-B41A-898C9B0F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MNIST dataset</a:t>
            </a:r>
            <a:r>
              <a:rPr lang="en-GB" dirty="0"/>
              <a:t> is a large collection of </a:t>
            </a:r>
            <a:r>
              <a:rPr lang="en-GB" b="1" dirty="0"/>
              <a:t>handwritten digit images</a:t>
            </a:r>
            <a:r>
              <a:rPr lang="en-GB" dirty="0"/>
              <a:t> used as a standard benchmark in machine learning and computer vision.</a:t>
            </a:r>
          </a:p>
          <a:p>
            <a:pPr marL="0" indent="0">
              <a:buNone/>
            </a:pPr>
            <a:r>
              <a:rPr lang="en-GB" dirty="0"/>
              <a:t>The name </a:t>
            </a:r>
            <a:r>
              <a:rPr lang="en-GB" b="1" dirty="0"/>
              <a:t>MNIST</a:t>
            </a:r>
            <a:r>
              <a:rPr lang="en-GB" dirty="0"/>
              <a:t> stands for </a:t>
            </a:r>
            <a:r>
              <a:rPr lang="en-GB" i="1" dirty="0">
                <a:highlight>
                  <a:srgbClr val="00FFFF"/>
                </a:highlight>
              </a:rPr>
              <a:t>Modified National Institute of Standards and Technology</a:t>
            </a:r>
            <a:r>
              <a:rPr lang="en-GB" dirty="0">
                <a:highlight>
                  <a:srgbClr val="00FFFF"/>
                </a:highlight>
              </a:rPr>
              <a:t> </a:t>
            </a:r>
            <a:r>
              <a:rPr lang="en-GB" dirty="0"/>
              <a:t>database. It was created by combining and preprocessing samples from the original NIST datasets to make them suitable for machine learning tasks. 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dirty="0"/>
              <a:t>It contains </a:t>
            </a:r>
            <a:r>
              <a:rPr lang="en-GB" b="1" dirty="0"/>
              <a:t>70,000 images</a:t>
            </a:r>
            <a:r>
              <a:rPr lang="en-GB" dirty="0"/>
              <a:t> of handwritten digits (0–9):</a:t>
            </a:r>
          </a:p>
          <a:p>
            <a:pPr lvl="1"/>
            <a:r>
              <a:rPr lang="en-GB" b="1" dirty="0"/>
              <a:t>60,000 images</a:t>
            </a:r>
            <a:r>
              <a:rPr lang="en-GB" dirty="0"/>
              <a:t> in the </a:t>
            </a:r>
            <a:r>
              <a:rPr lang="en-GB" b="1" dirty="0"/>
              <a:t>training set</a:t>
            </a:r>
            <a:endParaRPr lang="en-GB" dirty="0"/>
          </a:p>
          <a:p>
            <a:pPr lvl="1"/>
            <a:r>
              <a:rPr lang="en-GB" b="1" dirty="0"/>
              <a:t>10,000 images</a:t>
            </a:r>
            <a:r>
              <a:rPr lang="en-GB" dirty="0"/>
              <a:t> in the </a:t>
            </a:r>
            <a:r>
              <a:rPr lang="en-GB" b="1" dirty="0"/>
              <a:t>testing set </a:t>
            </a:r>
            <a:r>
              <a:rPr lang="en-GB" dirty="0"/>
              <a:t>(so models can be trained and then evaluated) </a:t>
            </a:r>
          </a:p>
          <a:p>
            <a:r>
              <a:rPr lang="en-GB" dirty="0"/>
              <a:t>Each image is:</a:t>
            </a:r>
          </a:p>
          <a:p>
            <a:pPr lvl="1"/>
            <a:r>
              <a:rPr lang="en-GB" dirty="0"/>
              <a:t>28 pixels wide and 28 pixels tall</a:t>
            </a:r>
          </a:p>
          <a:p>
            <a:pPr lvl="1"/>
            <a:r>
              <a:rPr lang="en-GB" dirty="0"/>
              <a:t>Grayscale (values from 0 to 255 representing brightness)</a:t>
            </a:r>
          </a:p>
          <a:p>
            <a:pPr lvl="1"/>
            <a:r>
              <a:rPr lang="en-GB" dirty="0" err="1"/>
              <a:t>Labeled</a:t>
            </a:r>
            <a:r>
              <a:rPr lang="en-GB" dirty="0"/>
              <a:t> with the digit it represents (0–9)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B5943-9C15-79BF-FD4B-62E0B8A08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B4D2-550B-CC4F-8F7C-04315BB9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C1B5-CAF6-F6C0-D17C-94CDCD4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Pre-trained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CA392-3B19-25E7-65EF-EF77520DF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11856523" cy="58503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2. Natural Language Processing (NLP) </a:t>
            </a:r>
            <a:r>
              <a:rPr lang="en-US" b="1" dirty="0"/>
              <a:t>Models:</a:t>
            </a:r>
          </a:p>
          <a:p>
            <a:pPr lvl="1"/>
            <a:r>
              <a:rPr lang="en-US" b="1" dirty="0"/>
              <a:t>BERT</a:t>
            </a:r>
            <a:endParaRPr lang="en-US" dirty="0"/>
          </a:p>
          <a:p>
            <a:pPr lvl="1"/>
            <a:r>
              <a:rPr lang="en-US" b="1" dirty="0"/>
              <a:t>GPT</a:t>
            </a:r>
            <a:endParaRPr lang="en-US" dirty="0"/>
          </a:p>
          <a:p>
            <a:pPr lvl="1"/>
            <a:r>
              <a:rPr lang="en-US" b="1" dirty="0" err="1"/>
              <a:t>RoBERTa</a:t>
            </a:r>
            <a:endParaRPr lang="en-US" dirty="0"/>
          </a:p>
          <a:p>
            <a:pPr lvl="1"/>
            <a:r>
              <a:rPr lang="en-US" b="1" dirty="0"/>
              <a:t>T5</a:t>
            </a:r>
            <a:endParaRPr lang="en-US" dirty="0"/>
          </a:p>
          <a:p>
            <a:pPr lvl="1"/>
            <a:r>
              <a:rPr lang="en-US" b="1" dirty="0" err="1"/>
              <a:t>XLNet</a:t>
            </a:r>
            <a:endParaRPr lang="en-US" dirty="0"/>
          </a:p>
          <a:p>
            <a:pPr lvl="1"/>
            <a:r>
              <a:rPr lang="en-US" b="1" dirty="0"/>
              <a:t>Word2Vec</a:t>
            </a:r>
            <a:endParaRPr lang="en-US" dirty="0"/>
          </a:p>
          <a:p>
            <a:pPr lvl="1"/>
            <a:r>
              <a:rPr lang="en-US" b="1" dirty="0" err="1"/>
              <a:t>GloVe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Applications:</a:t>
            </a:r>
          </a:p>
          <a:p>
            <a:pPr lvl="1"/>
            <a:r>
              <a:rPr lang="en-US" dirty="0"/>
              <a:t>Chatbots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Text summarization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Document classification</a:t>
            </a:r>
          </a:p>
          <a:p>
            <a:pPr lvl="1"/>
            <a:r>
              <a:rPr lang="en-US" dirty="0"/>
              <a:t>Voice assistants</a:t>
            </a:r>
          </a:p>
          <a:p>
            <a:pPr lvl="1"/>
            <a:r>
              <a:rPr lang="en-US" dirty="0"/>
              <a:t>Search engines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F3830-8E41-1EDE-DB86-1FD1AE2D7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Neural Machine Translation | Machine Translation in NLP">
            <a:extLst>
              <a:ext uri="{FF2B5EF4-FFF2-40B4-BE49-F238E27FC236}">
                <a16:creationId xmlns:a16="http://schemas.microsoft.com/office/drawing/2014/main" id="{3B1B5897-5063-A1A5-CE01-58451BA5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23" y="1356527"/>
            <a:ext cx="6656004" cy="2907220"/>
          </a:xfrm>
          <a:prstGeom prst="rect">
            <a:avLst/>
          </a:prstGeom>
        </p:spPr>
      </p:pic>
      <p:pic>
        <p:nvPicPr>
          <p:cNvPr id="6" name="Picture 5" descr="Sequence-to-Sequence (Seq2Seq) models | by Dilip Kumar | Medium">
            <a:extLst>
              <a:ext uri="{FF2B5EF4-FFF2-40B4-BE49-F238E27FC236}">
                <a16:creationId xmlns:a16="http://schemas.microsoft.com/office/drawing/2014/main" id="{84262EDF-F2E6-5CB2-60B0-2221B0A19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91" y="4415643"/>
            <a:ext cx="7694909" cy="21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0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EC140-A397-1330-3691-0FB443AF1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53EF-7E56-AC3A-0786-3CFF422A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Pre-trained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6026-C1A8-5167-563F-73B7CBC7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3. Speech Processing Models:</a:t>
            </a:r>
          </a:p>
          <a:p>
            <a:pPr lvl="1"/>
            <a:r>
              <a:rPr lang="en-US" b="1" dirty="0" err="1"/>
              <a:t>DeepSpeech</a:t>
            </a:r>
            <a:endParaRPr lang="en-US" dirty="0"/>
          </a:p>
          <a:p>
            <a:pPr lvl="1"/>
            <a:r>
              <a:rPr lang="en-US" b="1" dirty="0"/>
              <a:t>Wav2Vec</a:t>
            </a:r>
            <a:endParaRPr lang="en-US" dirty="0"/>
          </a:p>
          <a:p>
            <a:pPr lvl="1"/>
            <a:r>
              <a:rPr lang="en-US" b="1" dirty="0"/>
              <a:t>Speech2Text models</a:t>
            </a:r>
            <a:endParaRPr lang="en-US" dirty="0"/>
          </a:p>
          <a:p>
            <a:r>
              <a:rPr lang="en-US" b="1" dirty="0"/>
              <a:t>Applications: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Voice assistants</a:t>
            </a:r>
          </a:p>
          <a:p>
            <a:pPr lvl="1"/>
            <a:r>
              <a:rPr lang="en-US" dirty="0"/>
              <a:t>Call center automation</a:t>
            </a:r>
          </a:p>
          <a:p>
            <a:pPr lvl="1"/>
            <a:r>
              <a:rPr lang="en-US" dirty="0"/>
              <a:t>Transcription systems</a:t>
            </a:r>
          </a:p>
          <a:p>
            <a:pPr lvl="1"/>
            <a:r>
              <a:rPr lang="en-US" dirty="0"/>
              <a:t>Smart devices</a:t>
            </a:r>
          </a:p>
          <a:p>
            <a:pPr lvl="1"/>
            <a:r>
              <a:rPr lang="en-US" dirty="0"/>
              <a:t>Voice 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82951-46B7-6AD7-450D-E24EB4682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Recognition of Human Actions through Speech or Voice Using Machine Learning  Techniques - ScienceDirect">
            <a:extLst>
              <a:ext uri="{FF2B5EF4-FFF2-40B4-BE49-F238E27FC236}">
                <a16:creationId xmlns:a16="http://schemas.microsoft.com/office/drawing/2014/main" id="{291F70B0-D73C-3FFE-912F-898CE6A5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979" y="3043169"/>
            <a:ext cx="8276008" cy="380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1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ADE5E-4965-114B-EB0B-6A045E22B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43820-D4A7-9555-1766-81C6A5A0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Pre-trained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82168-84DA-CB48-7349-7338884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4. Robotics Models:</a:t>
            </a:r>
          </a:p>
          <a:p>
            <a:pPr lvl="1"/>
            <a:r>
              <a:rPr lang="en-US" dirty="0"/>
              <a:t>Pretrained vision models</a:t>
            </a:r>
          </a:p>
          <a:p>
            <a:pPr lvl="1"/>
            <a:r>
              <a:rPr lang="en-US" dirty="0"/>
              <a:t>Pretrained navigation models</a:t>
            </a:r>
          </a:p>
          <a:p>
            <a:pPr lvl="1"/>
            <a:r>
              <a:rPr lang="en-US" dirty="0"/>
              <a:t>Reinforcement learning policies</a:t>
            </a:r>
          </a:p>
          <a:p>
            <a:pPr marL="0" indent="0">
              <a:buNone/>
            </a:pPr>
            <a:r>
              <a:rPr lang="en-US" b="1" dirty="0"/>
              <a:t>Applications:</a:t>
            </a:r>
          </a:p>
          <a:p>
            <a:pPr lvl="1"/>
            <a:r>
              <a:rPr lang="en-US" dirty="0"/>
              <a:t>Object grasping</a:t>
            </a:r>
          </a:p>
          <a:p>
            <a:pPr lvl="1"/>
            <a:r>
              <a:rPr lang="en-US" dirty="0"/>
              <a:t>Path planning</a:t>
            </a:r>
          </a:p>
          <a:p>
            <a:pPr lvl="1"/>
            <a:r>
              <a:rPr lang="en-US" dirty="0"/>
              <a:t>Obstacle avoidance</a:t>
            </a:r>
          </a:p>
          <a:p>
            <a:pPr lvl="1"/>
            <a:r>
              <a:rPr lang="en-US" dirty="0"/>
              <a:t>Human-robot interaction</a:t>
            </a:r>
          </a:p>
          <a:p>
            <a:pPr lvl="1"/>
            <a:r>
              <a:rPr lang="en-US" dirty="0"/>
              <a:t>Industrial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8B5E0-3900-E64A-D734-FD20B8EF7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1321C-D992-1F3F-1A97-DF5B146D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6" y="3128857"/>
            <a:ext cx="7959437" cy="372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F74D-E633-6B40-9943-419890361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7F12-4207-5704-EA59-6A55CE77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Pre-trained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F556-F713-28AA-D598-D3EDABA79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5. Reinforcement Learning Models:</a:t>
            </a:r>
          </a:p>
          <a:p>
            <a:pPr lvl="1"/>
            <a:r>
              <a:rPr lang="en-US" dirty="0"/>
              <a:t>Pretrained policies</a:t>
            </a:r>
          </a:p>
          <a:p>
            <a:pPr lvl="1"/>
            <a:r>
              <a:rPr lang="en-US" dirty="0"/>
              <a:t>Deep Q-Networks (DQN)</a:t>
            </a:r>
          </a:p>
          <a:p>
            <a:pPr lvl="1"/>
            <a:r>
              <a:rPr lang="en-US" dirty="0"/>
              <a:t>AlphaZero-style models</a:t>
            </a:r>
          </a:p>
          <a:p>
            <a:pPr marL="0" indent="0">
              <a:buNone/>
            </a:pPr>
            <a:r>
              <a:rPr lang="en-US" b="1" dirty="0"/>
              <a:t>Applications:</a:t>
            </a:r>
          </a:p>
          <a:p>
            <a:pPr lvl="1"/>
            <a:r>
              <a:rPr lang="en-US" dirty="0"/>
              <a:t>Game playing AI</a:t>
            </a:r>
          </a:p>
          <a:p>
            <a:pPr lvl="1"/>
            <a:r>
              <a:rPr lang="en-US" dirty="0"/>
              <a:t>Robotics control</a:t>
            </a:r>
          </a:p>
          <a:p>
            <a:pPr lvl="1"/>
            <a:r>
              <a:rPr lang="en-US" dirty="0"/>
              <a:t>Traffic control</a:t>
            </a:r>
          </a:p>
          <a:p>
            <a:pPr lvl="1"/>
            <a:r>
              <a:rPr lang="en-US" dirty="0"/>
              <a:t>Smart grids</a:t>
            </a:r>
          </a:p>
          <a:p>
            <a:pPr lvl="1"/>
            <a:r>
              <a:rPr lang="en-US" dirty="0"/>
              <a:t>Resource optimization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B7BE-7A82-948F-F937-9D6497322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 descr="Deep Q-Networks (DQN): Bridging the Gap between Deep Learning and  Reinforcement Learning | by Everton Gomede, PhD | Python in Plain English">
            <a:extLst>
              <a:ext uri="{FF2B5EF4-FFF2-40B4-BE49-F238E27FC236}">
                <a16:creationId xmlns:a16="http://schemas.microsoft.com/office/drawing/2014/main" id="{B1C13DF4-9F59-E37F-0C46-ADEA85C2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072" y="3094892"/>
            <a:ext cx="8500354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34672-8576-CFF6-7C5A-F05FE7507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4C9F-9563-37FA-A393-C37F394B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Pre-trained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9DB1B-337A-1D11-F42D-07BE5BC50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6. Healthcare AI Models:</a:t>
            </a:r>
          </a:p>
          <a:p>
            <a:pPr lvl="1"/>
            <a:r>
              <a:rPr lang="en-US" dirty="0"/>
              <a:t>Medical imaging CNNs</a:t>
            </a:r>
          </a:p>
          <a:p>
            <a:pPr lvl="1"/>
            <a:r>
              <a:rPr lang="en-US" dirty="0"/>
              <a:t>Clinical NLP models</a:t>
            </a:r>
          </a:p>
          <a:p>
            <a:pPr lvl="1"/>
            <a:r>
              <a:rPr lang="en-US" dirty="0"/>
              <a:t>Diagnostic DL models</a:t>
            </a:r>
          </a:p>
          <a:p>
            <a:pPr marL="0" indent="0">
              <a:buNone/>
            </a:pPr>
            <a:r>
              <a:rPr lang="en-US" b="1" dirty="0"/>
              <a:t>Applications:</a:t>
            </a:r>
          </a:p>
          <a:p>
            <a:pPr lvl="1"/>
            <a:r>
              <a:rPr lang="en-US" dirty="0"/>
              <a:t>Cancer detection</a:t>
            </a:r>
          </a:p>
          <a:p>
            <a:pPr lvl="1"/>
            <a:r>
              <a:rPr lang="en-US" dirty="0"/>
              <a:t>X-ray analysis</a:t>
            </a:r>
          </a:p>
          <a:p>
            <a:pPr lvl="1"/>
            <a:r>
              <a:rPr lang="en-US" dirty="0"/>
              <a:t>MRI analysis</a:t>
            </a:r>
          </a:p>
          <a:p>
            <a:pPr lvl="1"/>
            <a:r>
              <a:rPr lang="en-US" dirty="0"/>
              <a:t>ECG interpretation</a:t>
            </a:r>
          </a:p>
          <a:p>
            <a:pPr lvl="1"/>
            <a:r>
              <a:rPr lang="en-US" dirty="0"/>
              <a:t>Disease prediction</a:t>
            </a:r>
          </a:p>
          <a:p>
            <a:pPr lvl="1"/>
            <a:r>
              <a:rPr lang="en-US" dirty="0"/>
              <a:t>Patient monitoring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49764-7133-D0E6-D52E-003982C7C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 descr="DL Model For Brain Tumors | RSNA">
            <a:extLst>
              <a:ext uri="{FF2B5EF4-FFF2-40B4-BE49-F238E27FC236}">
                <a16:creationId xmlns:a16="http://schemas.microsoft.com/office/drawing/2014/main" id="{E7759B3A-5053-20DD-B30F-26D15491D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923" y="1135379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DC579-2364-B934-2EEE-12E20B78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11B9-F11E-F590-8A2E-B23C58B8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Pre-trained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71C6A-DA73-F999-9A8F-EC551484A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7. Finance AI Models:</a:t>
            </a:r>
          </a:p>
          <a:p>
            <a:pPr lvl="1"/>
            <a:r>
              <a:rPr lang="en-GB" dirty="0"/>
              <a:t>NLP models</a:t>
            </a:r>
          </a:p>
          <a:p>
            <a:pPr lvl="1"/>
            <a:r>
              <a:rPr lang="en-GB" dirty="0"/>
              <a:t>Fraud detection models</a:t>
            </a:r>
          </a:p>
          <a:p>
            <a:pPr lvl="1"/>
            <a:r>
              <a:rPr lang="en-GB" dirty="0"/>
              <a:t>Time-series models</a:t>
            </a:r>
          </a:p>
          <a:p>
            <a:pPr marL="0" indent="0">
              <a:buNone/>
            </a:pPr>
            <a:r>
              <a:rPr lang="en-GB" b="1" dirty="0"/>
              <a:t>Applications:</a:t>
            </a:r>
          </a:p>
          <a:p>
            <a:pPr lvl="1"/>
            <a:r>
              <a:rPr lang="en-GB" dirty="0"/>
              <a:t>Fraud detection</a:t>
            </a:r>
          </a:p>
          <a:p>
            <a:pPr lvl="1"/>
            <a:r>
              <a:rPr lang="en-GB" dirty="0"/>
              <a:t>Risk analysis</a:t>
            </a:r>
          </a:p>
          <a:p>
            <a:pPr lvl="1"/>
            <a:r>
              <a:rPr lang="en-GB" dirty="0"/>
              <a:t>Stock prediction</a:t>
            </a:r>
          </a:p>
          <a:p>
            <a:pPr lvl="1"/>
            <a:r>
              <a:rPr lang="en-GB" dirty="0"/>
              <a:t>Credit scoring</a:t>
            </a:r>
          </a:p>
          <a:p>
            <a:pPr lvl="1"/>
            <a:r>
              <a:rPr lang="en-GB" dirty="0"/>
              <a:t>Customer profiling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CFC68-AA4D-A3DC-63B8-8C5B127A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Machine Learning in Predictive Analytics">
            <a:extLst>
              <a:ext uri="{FF2B5EF4-FFF2-40B4-BE49-F238E27FC236}">
                <a16:creationId xmlns:a16="http://schemas.microsoft.com/office/drawing/2014/main" id="{7D751425-783C-017A-63E4-CBA8D8D8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55" y="1151704"/>
            <a:ext cx="8108645" cy="48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53AB-EA65-5AD0-18CF-B7E0583C0C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Transfer Learning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2A26A-16BE-3E7D-D2F8-C89BB92FFB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8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E12E-4954-C0AE-6C92-CD0A4F31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Transfer Learning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3E6D-0519-5B22-CFA2-9EDC670EB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Transfer Learning</a:t>
            </a:r>
            <a:r>
              <a:rPr lang="en-GB" dirty="0"/>
              <a:t> is a deep learning technique where a model trained on one large problem is </a:t>
            </a:r>
            <a:r>
              <a:rPr lang="en-GB" b="1" dirty="0"/>
              <a:t>reused</a:t>
            </a:r>
            <a:r>
              <a:rPr lang="en-GB" dirty="0"/>
              <a:t> and </a:t>
            </a:r>
            <a:r>
              <a:rPr lang="en-GB" b="1" dirty="0"/>
              <a:t>adapted</a:t>
            </a:r>
            <a:r>
              <a:rPr lang="en-GB" dirty="0"/>
              <a:t> to solve a different but related problem.</a:t>
            </a:r>
          </a:p>
          <a:p>
            <a:pPr marL="0" indent="0">
              <a:buNone/>
            </a:pPr>
            <a:r>
              <a:rPr lang="en-GB" dirty="0"/>
              <a:t>Instead of training a model </a:t>
            </a:r>
            <a:r>
              <a:rPr lang="en-GB" b="1" dirty="0"/>
              <a:t>from scratch</a:t>
            </a:r>
            <a:r>
              <a:rPr lang="en-GB" dirty="0"/>
              <a:t>, we </a:t>
            </a:r>
            <a:r>
              <a:rPr lang="en-GB" b="1" dirty="0"/>
              <a:t>transfer knowledge</a:t>
            </a:r>
            <a:r>
              <a:rPr lang="en-GB" dirty="0"/>
              <a:t> from an already trained model.</a:t>
            </a:r>
          </a:p>
          <a:p>
            <a:pPr marL="0" indent="0">
              <a:buNone/>
            </a:pPr>
            <a:r>
              <a:rPr lang="en-GB" dirty="0"/>
              <a:t>Knowledge learned from one task can help solve another task faster and better.</a:t>
            </a:r>
          </a:p>
          <a:p>
            <a:pPr marL="0" indent="0">
              <a:buNone/>
            </a:pPr>
            <a:br>
              <a:rPr lang="en-GB" b="1" dirty="0"/>
            </a:br>
            <a:r>
              <a:rPr lang="en-GB" b="1" dirty="0"/>
              <a:t>How Transfer Learning Works</a:t>
            </a:r>
          </a:p>
          <a:p>
            <a:pPr lvl="1"/>
            <a:r>
              <a:rPr lang="en-GB" dirty="0"/>
              <a:t>A model is trained on a </a:t>
            </a:r>
            <a:r>
              <a:rPr lang="en-GB" b="1" dirty="0"/>
              <a:t>large dataset </a:t>
            </a:r>
            <a:r>
              <a:rPr lang="en-GB" dirty="0"/>
              <a:t>(e.g., ImageNet, Wikipedia text, Common Crawl)</a:t>
            </a:r>
          </a:p>
          <a:p>
            <a:pPr lvl="1"/>
            <a:r>
              <a:rPr lang="en-GB" dirty="0"/>
              <a:t>The learned features are stored in the model weights</a:t>
            </a:r>
          </a:p>
          <a:p>
            <a:pPr lvl="1"/>
            <a:r>
              <a:rPr lang="en-GB" dirty="0"/>
              <a:t>The model is reused for a </a:t>
            </a:r>
            <a:r>
              <a:rPr lang="en-GB" b="1" dirty="0"/>
              <a:t>new task</a:t>
            </a:r>
            <a:endParaRPr lang="en-GB" dirty="0"/>
          </a:p>
          <a:p>
            <a:pPr lvl="1"/>
            <a:r>
              <a:rPr lang="en-GB" dirty="0"/>
              <a:t>Final layers are </a:t>
            </a:r>
            <a:r>
              <a:rPr lang="en-GB" b="1" dirty="0"/>
              <a:t>modified</a:t>
            </a:r>
            <a:endParaRPr lang="en-GB" dirty="0"/>
          </a:p>
          <a:p>
            <a:pPr lvl="1"/>
            <a:r>
              <a:rPr lang="en-GB" dirty="0"/>
              <a:t>The model is </a:t>
            </a:r>
            <a:r>
              <a:rPr lang="en-GB" b="1" dirty="0"/>
              <a:t>fine-tuned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A4EC5-D067-B104-10E3-42209530D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9C2C5-2FB5-F9D6-6659-7F4D2F7A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4B7C-0763-D4E1-D1A5-B9AE9AA1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Transfer Learning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4035A-16AB-A6AC-FD27-13DF06F3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8" y="960121"/>
            <a:ext cx="3966892" cy="57336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Read Link: </a:t>
            </a:r>
            <a:r>
              <a:rPr lang="en-GB" dirty="0">
                <a:hlinkClick r:id="rId2"/>
              </a:rPr>
              <a:t>Transfer Learning vs. Fine-tuning vs. Multitask Learning vs. Federated Learning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1A0F9-54BE-7DE8-628F-8AF9A7642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 descr="Transfer Learning vs. Fine-tuning vs. Multitask Learning vs. Federated  Learning">
            <a:extLst>
              <a:ext uri="{FF2B5EF4-FFF2-40B4-BE49-F238E27FC236}">
                <a16:creationId xmlns:a16="http://schemas.microsoft.com/office/drawing/2014/main" id="{23344A54-95AE-82D9-D751-1C7A992BF8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790"/>
          <a:stretch>
            <a:fillRect/>
          </a:stretch>
        </p:blipFill>
        <p:spPr>
          <a:xfrm>
            <a:off x="4419360" y="956660"/>
            <a:ext cx="7680528" cy="58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C9B8-9C18-DAF9-D8B5-DBD1FBDE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ene Classification of High-Resolution Remote Sensing Image Using Transfer  Learning with Multi-model Feature Extraction Framework | Springer Nature  Link">
            <a:extLst>
              <a:ext uri="{FF2B5EF4-FFF2-40B4-BE49-F238E27FC236}">
                <a16:creationId xmlns:a16="http://schemas.microsoft.com/office/drawing/2014/main" id="{D55A68D9-E1E8-BD2D-985B-86D718D4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37" y="2893925"/>
            <a:ext cx="7611395" cy="392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104506-745A-4385-FF72-74074F12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Transfer Learning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7064A-C309-1B14-F5FE-A5140CCBC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Why Transfer Learning is Needed</a:t>
            </a:r>
          </a:p>
          <a:p>
            <a:pPr marL="0" indent="0">
              <a:buNone/>
            </a:pPr>
            <a:r>
              <a:rPr lang="en-GB" dirty="0"/>
              <a:t>Training deep models from scratch requires:</a:t>
            </a:r>
          </a:p>
          <a:p>
            <a:pPr lvl="1"/>
            <a:r>
              <a:rPr lang="en-GB" dirty="0"/>
              <a:t>Huge datasets</a:t>
            </a:r>
          </a:p>
          <a:p>
            <a:pPr lvl="1"/>
            <a:r>
              <a:rPr lang="en-GB" dirty="0"/>
              <a:t>Large compute power (GPUs/TPUs)</a:t>
            </a:r>
          </a:p>
          <a:p>
            <a:pPr lvl="1"/>
            <a:r>
              <a:rPr lang="en-GB" dirty="0"/>
              <a:t>Long training time</a:t>
            </a:r>
          </a:p>
          <a:p>
            <a:pPr lvl="1"/>
            <a:r>
              <a:rPr lang="en-GB" dirty="0"/>
              <a:t>High cost</a:t>
            </a:r>
          </a:p>
          <a:p>
            <a:pPr lvl="1"/>
            <a:r>
              <a:rPr lang="en-GB" dirty="0"/>
              <a:t>Expert-level tuning</a:t>
            </a:r>
          </a:p>
          <a:p>
            <a:pPr marL="0" indent="0">
              <a:buNone/>
            </a:pPr>
            <a:r>
              <a:rPr lang="en-GB" b="1" dirty="0"/>
              <a:t>Transfer learning solves this by:</a:t>
            </a:r>
          </a:p>
          <a:p>
            <a:pPr lvl="1"/>
            <a:r>
              <a:rPr lang="en-GB" dirty="0"/>
              <a:t>Reusing learned features</a:t>
            </a:r>
          </a:p>
          <a:p>
            <a:pPr lvl="1"/>
            <a:r>
              <a:rPr lang="en-GB" dirty="0"/>
              <a:t>Reducing training time</a:t>
            </a:r>
          </a:p>
          <a:p>
            <a:pPr lvl="1"/>
            <a:r>
              <a:rPr lang="en-GB" dirty="0"/>
              <a:t>Improving accuracy</a:t>
            </a:r>
          </a:p>
          <a:p>
            <a:pPr lvl="1"/>
            <a:r>
              <a:rPr lang="en-GB" dirty="0"/>
              <a:t>Reducing data requirements</a:t>
            </a:r>
          </a:p>
          <a:p>
            <a:pPr lvl="1"/>
            <a:r>
              <a:rPr lang="en-GB" dirty="0"/>
              <a:t>Lowering computational cost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545E1-3745-359B-9710-85D9F568E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3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CA20D-3FF9-022C-3DEE-0B7AB0F13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9AE0-9C0C-C526-2A89-67AD5DA1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MNIST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AF96-5B03-DBC2-557F-3C019CCBC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Download Options</a:t>
            </a:r>
          </a:p>
          <a:p>
            <a:r>
              <a:rPr lang="en-GB" dirty="0"/>
              <a:t>Kaggle: </a:t>
            </a:r>
            <a:r>
              <a:rPr lang="en-US" dirty="0">
                <a:hlinkClick r:id="rId2"/>
              </a:rPr>
              <a:t>MNIST Dataset</a:t>
            </a:r>
            <a:endParaRPr lang="en-GB" dirty="0"/>
          </a:p>
          <a:p>
            <a:r>
              <a:rPr lang="en-GB" dirty="0"/>
              <a:t>CSV version (labels + pixel values): </a:t>
            </a:r>
            <a:r>
              <a:rPr lang="en-US" dirty="0" err="1">
                <a:hlinkClick r:id="rId3"/>
              </a:rPr>
              <a:t>phoebetronic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mnist</a:t>
            </a:r>
            <a:r>
              <a:rPr lang="en-US" dirty="0">
                <a:hlinkClick r:id="rId3"/>
              </a:rPr>
              <a:t>: Publicly available MNIST CSV dataset.</a:t>
            </a:r>
            <a:r>
              <a:rPr lang="en-US" dirty="0"/>
              <a:t> </a:t>
            </a:r>
            <a:r>
              <a:rPr lang="en-GB" dirty="0"/>
              <a:t> </a:t>
            </a:r>
          </a:p>
          <a:p>
            <a:r>
              <a:rPr lang="en-GB" dirty="0"/>
              <a:t>Hugging Face version: </a:t>
            </a:r>
            <a:r>
              <a:rPr lang="en-US" dirty="0" err="1">
                <a:hlinkClick r:id="rId4"/>
              </a:rPr>
              <a:t>ylecun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mnist</a:t>
            </a:r>
            <a:r>
              <a:rPr lang="en-US" dirty="0">
                <a:hlinkClick r:id="rId4"/>
              </a:rPr>
              <a:t> · Datasets at Hugging Face</a:t>
            </a:r>
            <a:r>
              <a:rPr lang="en-GB" dirty="0"/>
              <a:t>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How It’s Used in Python</a:t>
            </a:r>
          </a:p>
          <a:p>
            <a:pPr marL="457200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from </a:t>
            </a:r>
            <a:r>
              <a:rPr lang="en-GB" dirty="0" err="1">
                <a:latin typeface="Consolas" panose="020B0609020204030204" pitchFamily="49" charset="0"/>
              </a:rPr>
              <a:t>tensorflow.keras.datasets</a:t>
            </a:r>
            <a:r>
              <a:rPr lang="en-GB" dirty="0">
                <a:latin typeface="Consolas" panose="020B0609020204030204" pitchFamily="49" charset="0"/>
              </a:rPr>
              <a:t> import </a:t>
            </a:r>
            <a:r>
              <a:rPr lang="en-GB" dirty="0" err="1">
                <a:latin typeface="Consolas" panose="020B0609020204030204" pitchFamily="49" charset="0"/>
              </a:rPr>
              <a:t>mnist</a:t>
            </a:r>
            <a:endParaRPr lang="en-GB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X_train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</a:rPr>
              <a:t>y_train</a:t>
            </a:r>
            <a:r>
              <a:rPr lang="en-GB" dirty="0">
                <a:latin typeface="Consolas" panose="020B0609020204030204" pitchFamily="49" charset="0"/>
              </a:rPr>
              <a:t>), (</a:t>
            </a:r>
            <a:r>
              <a:rPr lang="en-GB" dirty="0" err="1">
                <a:latin typeface="Consolas" panose="020B0609020204030204" pitchFamily="49" charset="0"/>
              </a:rPr>
              <a:t>X_test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</a:rPr>
              <a:t>y_test</a:t>
            </a:r>
            <a:r>
              <a:rPr lang="en-GB" dirty="0">
                <a:latin typeface="Consolas" panose="020B0609020204030204" pitchFamily="49" charset="0"/>
              </a:rPr>
              <a:t>) = </a:t>
            </a:r>
            <a:r>
              <a:rPr lang="en-GB" dirty="0" err="1">
                <a:latin typeface="Consolas" panose="020B0609020204030204" pitchFamily="49" charset="0"/>
              </a:rPr>
              <a:t>mnist.load_data</a:t>
            </a:r>
            <a:r>
              <a:rPr lang="en-GB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B2368-35E9-03F8-3539-9DDE69B3E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309E8-DD33-EB22-D1A3-F04DDC04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783F-B840-0DA2-3D08-E432656F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Transfer Learning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3EC71-8FD2-3374-32F5-DC1BFC77B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Types of Transfer Learning</a:t>
            </a:r>
          </a:p>
          <a:p>
            <a:pPr marL="0" indent="0">
              <a:buNone/>
            </a:pPr>
            <a:r>
              <a:rPr lang="en-GB" b="1" dirty="0"/>
              <a:t>1. Feature Extraction</a:t>
            </a:r>
          </a:p>
          <a:p>
            <a:pPr lvl="1"/>
            <a:r>
              <a:rPr lang="en-GB" dirty="0"/>
              <a:t>Freeze base model layers</a:t>
            </a:r>
          </a:p>
          <a:p>
            <a:pPr lvl="1"/>
            <a:r>
              <a:rPr lang="en-GB" dirty="0"/>
              <a:t>Train only new classifier layers</a:t>
            </a:r>
          </a:p>
          <a:p>
            <a:pPr marL="0" indent="0">
              <a:buNone/>
            </a:pPr>
            <a:r>
              <a:rPr lang="en-GB" b="1" dirty="0"/>
              <a:t>2. Fine-Tuning</a:t>
            </a:r>
          </a:p>
          <a:p>
            <a:pPr lvl="1"/>
            <a:r>
              <a:rPr lang="en-GB" dirty="0"/>
              <a:t>Unfreeze some layers</a:t>
            </a:r>
          </a:p>
          <a:p>
            <a:pPr lvl="1"/>
            <a:r>
              <a:rPr lang="en-GB" dirty="0"/>
              <a:t>Retrain with small learning rate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365D7-F786-8C96-6B91-B8E3085CD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 descr="Transfer Learning vs. Fine-tuning vs. Multitask Learning vs. Federated  Learning">
            <a:extLst>
              <a:ext uri="{FF2B5EF4-FFF2-40B4-BE49-F238E27FC236}">
                <a16:creationId xmlns:a16="http://schemas.microsoft.com/office/drawing/2014/main" id="{D72DB763-6E5F-2639-718D-63143D73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14" y="267171"/>
            <a:ext cx="6023689" cy="65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D70E5-170A-3DB0-AACF-31DFCA92B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ep Transfer Learning Using Real-World Image Features for Medical Image  Classification, with a Case Study on Pneumonia X-ray Images">
            <a:extLst>
              <a:ext uri="{FF2B5EF4-FFF2-40B4-BE49-F238E27FC236}">
                <a16:creationId xmlns:a16="http://schemas.microsoft.com/office/drawing/2014/main" id="{E20C8F55-1FFC-DCA8-43D0-C9A8EDE6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6" y="1668302"/>
            <a:ext cx="7990114" cy="5142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167AF-1668-EB20-15E9-80DF9D40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Transfer Learning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C713-7925-EFCC-DB92-C6B2E802B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Applications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Face recognition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Medical imaging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Satellite imaging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Speech recognition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Emotion detection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Document classification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Chatbots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Recommendation systems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1BABC-F7BF-52AF-4F4A-B8CA2D29F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24F9B-CAC6-4258-65C8-DAECC4C4F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oposed Methodology: Transfer Learning and Feature Extraction | Download  Scientific Diagram">
            <a:extLst>
              <a:ext uri="{FF2B5EF4-FFF2-40B4-BE49-F238E27FC236}">
                <a16:creationId xmlns:a16="http://schemas.microsoft.com/office/drawing/2014/main" id="{E684F6F3-CBFA-BCF7-68A4-849EB505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0" y="960121"/>
            <a:ext cx="8096250" cy="3743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5CB4B-C581-516E-9488-21ACF5DE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Transfer Learning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42F17-FF8B-8E17-F455-A43158E97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Advantages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Faster training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Better accuracy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Less data required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Reduced overfitting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Lower cost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Better generalization</a:t>
            </a:r>
          </a:p>
          <a:p>
            <a:pPr marL="0" indent="0">
              <a:buNone/>
            </a:pPr>
            <a:r>
              <a:rPr lang="en-US" b="1" dirty="0"/>
              <a:t>Limitations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Domain mismatch problem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Negative transfer risk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Overfitting small datasets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Model size issues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Bias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953B4-FC4F-3906-E195-98AF985DD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69BB-5C2A-FD05-CDAE-E6E660CD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33F4A-E4F2-4B27-593E-6C4A608D9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7971541" cy="5724764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MNIST Dataset</a:t>
            </a:r>
          </a:p>
          <a:p>
            <a:r>
              <a:rPr lang="en-GB" dirty="0"/>
              <a:t>Convolutional Neural Networks (CNNs)</a:t>
            </a:r>
          </a:p>
          <a:p>
            <a:r>
              <a:rPr lang="en-GB" dirty="0"/>
              <a:t>Recurrent Neural Networks (RNNs)</a:t>
            </a:r>
          </a:p>
          <a:p>
            <a:r>
              <a:rPr lang="en-GB" dirty="0"/>
              <a:t>Sequence Modelling</a:t>
            </a:r>
          </a:p>
          <a:p>
            <a:r>
              <a:rPr lang="en-GB" dirty="0"/>
              <a:t>Pre-trained Models</a:t>
            </a:r>
          </a:p>
          <a:p>
            <a:r>
              <a:rPr lang="en-GB" dirty="0"/>
              <a:t>Transfer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9CEF2-82BB-4848-61D2-B3208C635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noProof="0" smtClean="0"/>
              <a:pPr/>
              <a:t>53</a:t>
            </a:fld>
            <a:endParaRPr lang="en-US" noProof="0" dirty="0"/>
          </a:p>
        </p:txBody>
      </p:sp>
      <p:pic>
        <p:nvPicPr>
          <p:cNvPr id="4" name="Picture 2" descr="I Have A Question GIFs | Tenor">
            <a:extLst>
              <a:ext uri="{FF2B5EF4-FFF2-40B4-BE49-F238E27FC236}">
                <a16:creationId xmlns:a16="http://schemas.microsoft.com/office/drawing/2014/main" id="{11D9D591-97D8-E034-342C-04C4CF3D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07" y="1077255"/>
            <a:ext cx="3780293" cy="37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7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5271-5E87-AB73-B39A-85345BAB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AE2F9A-93AC-F5D9-1DF8-7C6A85F03F26}"/>
              </a:ext>
            </a:extLst>
          </p:cNvPr>
          <p:cNvSpPr/>
          <p:nvPr/>
        </p:nvSpPr>
        <p:spPr>
          <a:xfrm>
            <a:off x="1174967" y="5827190"/>
            <a:ext cx="9842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noProof="0" dirty="0"/>
              <a:t>If you were taking a </a:t>
            </a:r>
            <a:r>
              <a:rPr lang="en-US" sz="3200" b="1" noProof="0" dirty="0"/>
              <a:t>nap</a:t>
            </a:r>
            <a:r>
              <a:rPr lang="en-US" sz="3200" noProof="0" dirty="0"/>
              <a:t>, </a:t>
            </a:r>
            <a:r>
              <a:rPr lang="en-US" sz="3200" b="1" noProof="0" dirty="0">
                <a:highlight>
                  <a:srgbClr val="00FF00"/>
                </a:highlight>
              </a:rPr>
              <a:t>wake up</a:t>
            </a:r>
            <a:r>
              <a:rPr lang="en-US" sz="3200" noProof="0" dirty="0"/>
              <a:t>… the Semester is over!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72759-E1E1-46A0-235C-9097038DAA31}"/>
              </a:ext>
            </a:extLst>
          </p:cNvPr>
          <p:cNvSpPr txBox="1"/>
          <p:nvPr/>
        </p:nvSpPr>
        <p:spPr>
          <a:xfrm>
            <a:off x="0" y="-38602"/>
            <a:ext cx="11372850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1600" b="1" noProof="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 included in Syllabus</a:t>
            </a:r>
          </a:p>
        </p:txBody>
      </p:sp>
      <p:pic>
        <p:nvPicPr>
          <p:cNvPr id="2050" name="Picture 2" descr="Bad Student GIFs | Tenor">
            <a:extLst>
              <a:ext uri="{FF2B5EF4-FFF2-40B4-BE49-F238E27FC236}">
                <a16:creationId xmlns:a16="http://schemas.microsoft.com/office/drawing/2014/main" id="{163AA660-EE54-251E-B5C5-07AC4E52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48" y="128130"/>
            <a:ext cx="5699060" cy="56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6BFC8-C11B-BA22-04E9-64205A765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68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596E9-0E72-4812-D269-2C8C99CC1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FC30-C1F5-41E7-3281-3E7733FD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MNIST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544C1-131F-45BF-0276-1417AE4D0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11856523" cy="57793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Read Link: </a:t>
            </a:r>
            <a:r>
              <a:rPr lang="en-US" dirty="0">
                <a:hlinkClick r:id="rId2"/>
              </a:rPr>
              <a:t>Classification · Davi Frossard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Online Testing: </a:t>
            </a:r>
            <a:r>
              <a:rPr lang="en-GB" dirty="0">
                <a:hlinkClick r:id="rId3"/>
              </a:rPr>
              <a:t>MNIST Image Classification - test online with Python and </a:t>
            </a:r>
            <a:r>
              <a:rPr lang="en-GB" dirty="0" err="1">
                <a:hlinkClick r:id="rId3"/>
              </a:rPr>
              <a:t>ConvNet</a:t>
            </a:r>
            <a:r>
              <a:rPr lang="en-GB" dirty="0">
                <a:hlinkClick r:id="rId3"/>
              </a:rPr>
              <a:t>. Valentyn </a:t>
            </a:r>
            <a:r>
              <a:rPr lang="en-GB" dirty="0" err="1">
                <a:hlinkClick r:id="rId3"/>
              </a:rPr>
              <a:t>Sichkar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9A919-756A-35CC-9F30-AB035CF63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Build Your Fully Configurable Interface to Create MNIST-like Dataset with  Python in 10 Minutes | by Axel Thevenot 🐣 | TDS Archive | Medium">
            <a:extLst>
              <a:ext uri="{FF2B5EF4-FFF2-40B4-BE49-F238E27FC236}">
                <a16:creationId xmlns:a16="http://schemas.microsoft.com/office/drawing/2014/main" id="{52213D6C-94DB-7E73-B7B2-A1E483F4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531" y="1465833"/>
            <a:ext cx="8531469" cy="42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1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AC30A-8B2A-CFA0-E024-6D01E520E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B639-74E5-3A3B-D3FB-820E592A9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469578"/>
            <a:ext cx="11073384" cy="1655762"/>
          </a:xfrm>
        </p:spPr>
        <p:txBody>
          <a:bodyPr>
            <a:normAutofit fontScale="90000"/>
          </a:bodyPr>
          <a:lstStyle/>
          <a:p>
            <a:r>
              <a:rPr lang="en-GB" dirty="0"/>
              <a:t>Convolutional Neural Networks (CNNs)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2C9E2-2FF1-03EB-483A-EFDEF6FD1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728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BBA0-A9E7-BEC1-722C-7D231C8A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Convolutional Neural Network (CNN)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35B51-ED6F-4AE3-2C57-03E033B6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Convolutional Neural Network (CNN) </a:t>
            </a:r>
            <a:r>
              <a:rPr lang="en-GB" dirty="0"/>
              <a:t>is a deep learning architecture that uses </a:t>
            </a:r>
            <a:r>
              <a:rPr lang="en-GB" dirty="0">
                <a:highlight>
                  <a:srgbClr val="FFFF00"/>
                </a:highlight>
              </a:rPr>
              <a:t>convolution operations </a:t>
            </a:r>
            <a:r>
              <a:rPr lang="en-GB" dirty="0"/>
              <a:t>to automatically extract </a:t>
            </a:r>
            <a:r>
              <a:rPr lang="en-GB" dirty="0">
                <a:highlight>
                  <a:srgbClr val="00FFFF"/>
                </a:highlight>
              </a:rPr>
              <a:t>spatial features </a:t>
            </a:r>
            <a:r>
              <a:rPr lang="en-GB" dirty="0"/>
              <a:t>from images for classification and recognition tasks.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b="1" dirty="0">
                <a:highlight>
                  <a:srgbClr val="FFFF00"/>
                </a:highlight>
              </a:rPr>
              <a:t>Convolution Operations</a:t>
            </a:r>
            <a:r>
              <a:rPr lang="en-GB" b="1" dirty="0"/>
              <a:t>:  </a:t>
            </a:r>
            <a:r>
              <a:rPr lang="en-GB" dirty="0"/>
              <a:t>Convolution is a mathematical operation where a filter slides over data (like an image), multiplies corresponding values, and adds them up to produce a new result. It is commonly used to extract features or modify data in signal processing, image processing, and deep learning.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Spatial features</a:t>
            </a:r>
            <a:r>
              <a:rPr lang="en-GB" dirty="0">
                <a:highlight>
                  <a:srgbClr val="00FFFF"/>
                </a:highlight>
              </a:rPr>
              <a:t>: </a:t>
            </a:r>
            <a:r>
              <a:rPr lang="en-GB" dirty="0"/>
              <a:t>Spatial features are digital representations of real-world objects or phenomena defined by their location, shape, and geometric properties 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81A32-BF1B-8D71-992C-4B2A11F1D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696F-1D08-D06E-FE18-763C6598D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5701-CB24-2F3E-107E-F51A2F36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Convolutional Neural Network (CNN)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DE9F9-D35D-4E70-7DA1-8232D2E8D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FFFF00"/>
                </a:highlight>
              </a:rPr>
              <a:t>Convolution Operations:  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D4A6-0BE9-198D-0A5E-35BC175CB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pply a 2D Convolution Operation in PyTorch - GeeksforGeeks">
            <a:extLst>
              <a:ext uri="{FF2B5EF4-FFF2-40B4-BE49-F238E27FC236}">
                <a16:creationId xmlns:a16="http://schemas.microsoft.com/office/drawing/2014/main" id="{C00677E5-146B-9572-F03C-49728CD9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7" y="2827175"/>
            <a:ext cx="7246114" cy="3405674"/>
          </a:xfrm>
          <a:prstGeom prst="rect">
            <a:avLst/>
          </a:prstGeom>
        </p:spPr>
      </p:pic>
      <p:pic>
        <p:nvPicPr>
          <p:cNvPr id="6" name="Picture 5" descr="Mastering Convolution Operations in Deep Learning">
            <a:extLst>
              <a:ext uri="{FF2B5EF4-FFF2-40B4-BE49-F238E27FC236}">
                <a16:creationId xmlns:a16="http://schemas.microsoft.com/office/drawing/2014/main" id="{21277884-45DD-ACDC-ABD9-AD735FA96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520" y="997532"/>
            <a:ext cx="4419523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random/>
      </p:transition>
    </mc:Choice>
    <mc:Fallback xmlns="">
      <p:transition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HITEC Color Templete">
      <a:dk1>
        <a:srgbClr val="0F1A1D"/>
      </a:dk1>
      <a:lt1>
        <a:srgbClr val="D6E5EA"/>
      </a:lt1>
      <a:dk2>
        <a:srgbClr val="0F1A1D"/>
      </a:dk2>
      <a:lt2>
        <a:srgbClr val="DBE9F7"/>
      </a:lt2>
      <a:accent1>
        <a:srgbClr val="081726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5706</TotalTime>
  <Words>2529</Words>
  <Application>Microsoft Office PowerPoint</Application>
  <PresentationFormat>Widescreen</PresentationFormat>
  <Paragraphs>569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Arial</vt:lpstr>
      <vt:lpstr>Cambria Math</vt:lpstr>
      <vt:lpstr>Consolas</vt:lpstr>
      <vt:lpstr>Times New Roman</vt:lpstr>
      <vt:lpstr>Office Theme</vt:lpstr>
      <vt:lpstr>CS312 Artificial Intelligence</vt:lpstr>
      <vt:lpstr>Lecture Content</vt:lpstr>
      <vt:lpstr>MNIST Dataset</vt:lpstr>
      <vt:lpstr>MNIST Dataset</vt:lpstr>
      <vt:lpstr>MNIST Dataset</vt:lpstr>
      <vt:lpstr>MNIST Dataset</vt:lpstr>
      <vt:lpstr>Convolutional Neural Networks (CNNs)</vt:lpstr>
      <vt:lpstr>Convolutional Neural Network (CNN)</vt:lpstr>
      <vt:lpstr>Convolutional Neural Network (CNN)</vt:lpstr>
      <vt:lpstr>Convolutional Neural Network (CNN)</vt:lpstr>
      <vt:lpstr>Convolutional Neural Network (CNN)</vt:lpstr>
      <vt:lpstr>Convolutional Neural Network (CNN)</vt:lpstr>
      <vt:lpstr>Basic Architecture of CNN</vt:lpstr>
      <vt:lpstr>Basic Architecture of CNN</vt:lpstr>
      <vt:lpstr>Basic Architecture of CNN</vt:lpstr>
      <vt:lpstr>Basic Architecture of CNN</vt:lpstr>
      <vt:lpstr>Basic Architecture of CNN</vt:lpstr>
      <vt:lpstr>Convolutional Neural Network (CNN)</vt:lpstr>
      <vt:lpstr>Convolutional Neural Network (CNN)</vt:lpstr>
      <vt:lpstr>CNN vs ANN</vt:lpstr>
      <vt:lpstr>Python CNN</vt:lpstr>
      <vt:lpstr>Recurrent Neural Networks (RNNs)</vt:lpstr>
      <vt:lpstr>Recurrent Neural Networks (RNNs)</vt:lpstr>
      <vt:lpstr>Recurrent Neural Networks (RNNs)</vt:lpstr>
      <vt:lpstr>Recurrent Neural Networks (RNNs)</vt:lpstr>
      <vt:lpstr>Basic Architecture of RNN</vt:lpstr>
      <vt:lpstr>Recurrent Neural Networks (RNNs)</vt:lpstr>
      <vt:lpstr>Python RNN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Pre-trained Models</vt:lpstr>
      <vt:lpstr>Pre-trained Models</vt:lpstr>
      <vt:lpstr>Pre-trained Models</vt:lpstr>
      <vt:lpstr>Pre-trained Models</vt:lpstr>
      <vt:lpstr>Pre-trained Models</vt:lpstr>
      <vt:lpstr>Pre-trained Models</vt:lpstr>
      <vt:lpstr>Pre-trained Models</vt:lpstr>
      <vt:lpstr>Pre-trained Models</vt:lpstr>
      <vt:lpstr>Pre-trained Models</vt:lpstr>
      <vt:lpstr>Pre-trained Models</vt:lpstr>
      <vt:lpstr>Pre-trained Models</vt:lpstr>
      <vt:lpstr>Transfer Learning </vt:lpstr>
      <vt:lpstr>Transfer Learning </vt:lpstr>
      <vt:lpstr>Transfer Learning </vt:lpstr>
      <vt:lpstr>Transfer Learning </vt:lpstr>
      <vt:lpstr>Transfer Learning </vt:lpstr>
      <vt:lpstr>Transfer Learning </vt:lpstr>
      <vt:lpstr>Transfer Learning </vt:lpstr>
      <vt:lpstr>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BS105 - Applied Physics</dc:title>
  <dc:creator>Mubashir Iqbal</dc:creator>
  <cp:lastModifiedBy>Mubashir Iqbal</cp:lastModifiedBy>
  <cp:revision>992</cp:revision>
  <dcterms:created xsi:type="dcterms:W3CDTF">2025-02-22T18:08:14Z</dcterms:created>
  <dcterms:modified xsi:type="dcterms:W3CDTF">2026-01-28T04:22:54Z</dcterms:modified>
</cp:coreProperties>
</file>